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26"/>
  </p:notesMasterIdLst>
  <p:handoutMasterIdLst>
    <p:handoutMasterId r:id="rId27"/>
  </p:handoutMasterIdLst>
  <p:sldIdLst>
    <p:sldId id="256" r:id="rId3"/>
    <p:sldId id="272" r:id="rId4"/>
    <p:sldId id="278" r:id="rId5"/>
    <p:sldId id="273" r:id="rId6"/>
    <p:sldId id="279" r:id="rId7"/>
    <p:sldId id="275" r:id="rId8"/>
    <p:sldId id="274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80" r:id="rId24"/>
    <p:sldId id="281" r:id="rId25"/>
  </p:sldIdLst>
  <p:sldSz cx="10080625" cy="5670550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0" d="100"/>
          <a:sy n="100" d="100"/>
        </p:scale>
        <p:origin x="655" y="2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9453E012-7001-4520-BABF-AAC05F97A3EE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4" cy="534238"/>
          </a:xfrm>
          <a:prstGeom prst="rect">
            <a:avLst/>
          </a:prstGeom>
          <a:noFill/>
          <a:ln>
            <a:noFill/>
          </a:ln>
          <a:effectLst>
            <a:outerShdw dist="35638" dir="2700000" algn="tl">
              <a:srgbClr val="3465A4"/>
            </a:outerShdw>
          </a:effectLst>
        </p:spPr>
        <p:txBody>
          <a:bodyPr vert="horz" wrap="square" lIns="90004" tIns="44997" rIns="90004" bIns="44997" anchor="t" anchorCtr="1" compatLnSpc="0">
            <a:noAutofit/>
          </a:bodyPr>
          <a:lstStyle/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400" b="0" i="0" u="none" strike="noStrike" kern="1200" cap="none" spc="0" baseline="0">
              <a:solidFill>
                <a:srgbClr val="FFFFFF"/>
              </a:solidFill>
              <a:uFillTx/>
              <a:latin typeface="Liberation Sans" pitchFamily="18"/>
              <a:ea typeface="DejaVu Sans" pitchFamily="2"/>
              <a:cs typeface="DejaVu Sans" pitchFamily="2"/>
            </a:endParaRP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1559A2D6-DCBF-4C6A-9135-740A8573574B}"/>
              </a:ext>
            </a:extLst>
          </p:cNvPr>
          <p:cNvSpPr txBox="1">
            <a:spLocks noGrp="1"/>
          </p:cNvSpPr>
          <p:nvPr>
            <p:ph type="dt" sz="quarter" idx="1"/>
          </p:nvPr>
        </p:nvSpPr>
        <p:spPr>
          <a:xfrm>
            <a:off x="4278962" y="0"/>
            <a:ext cx="3280684" cy="534238"/>
          </a:xfrm>
          <a:prstGeom prst="rect">
            <a:avLst/>
          </a:prstGeom>
          <a:noFill/>
          <a:ln>
            <a:noFill/>
          </a:ln>
          <a:effectLst>
            <a:outerShdw dist="35638" dir="2700000" algn="tl">
              <a:srgbClr val="3465A4"/>
            </a:outerShdw>
          </a:effectLst>
        </p:spPr>
        <p:txBody>
          <a:bodyPr vert="horz" wrap="square" lIns="90004" tIns="44997" rIns="90004" bIns="44997" anchor="t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400" b="0" i="0" u="none" strike="noStrike" kern="1200" cap="none" spc="0" baseline="0">
              <a:solidFill>
                <a:srgbClr val="FFFFFF"/>
              </a:solidFill>
              <a:uFillTx/>
              <a:latin typeface="Liberation Sans" pitchFamily="18"/>
              <a:ea typeface="DejaVu Sans" pitchFamily="2"/>
              <a:cs typeface="DejaVu Sans" pitchFamily="2"/>
            </a:endParaRP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FDC176A-9822-410D-8271-5EF081AD4303}"/>
              </a:ext>
            </a:extLst>
          </p:cNvPr>
          <p:cNvSpPr txBox="1">
            <a:spLocks noGrp="1"/>
          </p:cNvSpPr>
          <p:nvPr>
            <p:ph type="ftr" sz="quarter" idx="2"/>
          </p:nvPr>
        </p:nvSpPr>
        <p:spPr>
          <a:xfrm>
            <a:off x="0" y="10157402"/>
            <a:ext cx="3280684" cy="534238"/>
          </a:xfrm>
          <a:prstGeom prst="rect">
            <a:avLst/>
          </a:prstGeom>
          <a:noFill/>
          <a:ln>
            <a:noFill/>
          </a:ln>
          <a:effectLst>
            <a:outerShdw dist="35638" dir="2700000" algn="tl">
              <a:srgbClr val="3465A4"/>
            </a:outerShdw>
          </a:effectLst>
        </p:spPr>
        <p:txBody>
          <a:bodyPr vert="horz" wrap="square" lIns="90004" tIns="44997" rIns="90004" bIns="44997" anchor="b" anchorCtr="1" compatLnSpc="0">
            <a:noAutofit/>
          </a:bodyPr>
          <a:lstStyle/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400" b="0" i="0" u="none" strike="noStrike" kern="1200" cap="none" spc="0" baseline="0">
              <a:solidFill>
                <a:srgbClr val="FFFFFF"/>
              </a:solidFill>
              <a:uFillTx/>
              <a:latin typeface="Liberation Sans" pitchFamily="18"/>
              <a:ea typeface="DejaVu Sans" pitchFamily="2"/>
              <a:cs typeface="DejaVu Sans" pitchFamily="2"/>
            </a:endParaRP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6F2A258-5E16-4B2F-A65B-206E99A4694A}"/>
              </a:ext>
            </a:extLst>
          </p:cNvPr>
          <p:cNvSpPr txBox="1">
            <a:spLocks noGrp="1"/>
          </p:cNvSpPr>
          <p:nvPr>
            <p:ph type="sldNum" sz="quarter" idx="3"/>
          </p:nvPr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>
            <a:noFill/>
          </a:ln>
          <a:effectLst>
            <a:outerShdw dist="35638" dir="2700000" algn="tl">
              <a:srgbClr val="3465A4"/>
            </a:outerShdw>
          </a:effectLst>
        </p:spPr>
        <p:txBody>
          <a:bodyPr vert="horz" wrap="square" lIns="90004" tIns="44997" rIns="90004" bIns="44997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1D263B7C-823D-47B1-9593-B96E102ABBAF}" type="slidenum">
              <a:t>‹#›</a:t>
            </a:fld>
            <a:endParaRPr lang="en-US" sz="1400" b="0" i="0" u="none" strike="noStrike" kern="1200" cap="none" spc="0" baseline="0">
              <a:solidFill>
                <a:srgbClr val="FFFFFF"/>
              </a:solidFill>
              <a:uFillTx/>
              <a:latin typeface="Liberation Sans" pitchFamily="18"/>
              <a:ea typeface="DejaVu Sans" pitchFamily="2"/>
              <a:cs typeface="DejaVu Sa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271186012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6F4A644C-4E7F-4D1D-A87C-EF690FB9299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719998" y="899998"/>
            <a:ext cx="6119996" cy="3441600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18C704CA-0820-4136-9EDE-947A0F1C3A84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719998" y="4679999"/>
            <a:ext cx="6119996" cy="503999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lvl="0"/>
            <a:endParaRPr lang="en-US"/>
          </a:p>
        </p:txBody>
      </p:sp>
      <p:sp>
        <p:nvSpPr>
          <p:cNvPr id="4" name="Espace réservé de l'en-tête 3">
            <a:extLst>
              <a:ext uri="{FF2B5EF4-FFF2-40B4-BE49-F238E27FC236}">
                <a16:creationId xmlns:a16="http://schemas.microsoft.com/office/drawing/2014/main" id="{38778679-77D0-40FE-B961-34804C13DF91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4" cy="53423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lvl1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Liberation Sans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C135A79-AC03-4DF7-93EF-D24C878102FE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4278962" y="0"/>
            <a:ext cx="3280684" cy="53423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lvl1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Liberation Sans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3AC7222A-6676-4241-861E-B0B3F7BE6C1C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10157402"/>
            <a:ext cx="3280684" cy="53423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b" anchorCtr="0" compatLnSpc="1">
            <a:noAutofit/>
          </a:bodyPr>
          <a:lstStyle>
            <a:lvl1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Liberation Sans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A02B33B-886E-4567-B80B-F37825EA4BDD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b" anchorCtr="0" compatLnSpc="1">
            <a:noAutofit/>
          </a:bodyPr>
          <a:lstStyle>
            <a:lvl1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Liberation Sans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fld id="{A065481A-E2B6-4C54-B202-CB7557CF9A5B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6844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215999" marR="0" lvl="0" indent="0" defTabSz="914400" rtl="0" fontAlgn="auto" hangingPunct="0">
      <a:lnSpc>
        <a:spcPct val="100000"/>
      </a:lnSpc>
      <a:spcBef>
        <a:spcPts val="0"/>
      </a:spcBef>
      <a:spcAft>
        <a:spcPts val="0"/>
      </a:spcAft>
      <a:buNone/>
      <a:tabLst/>
      <a:defRPr lang="en-US" sz="2000" b="0" i="0" u="none" strike="noStrike" kern="1200" cap="none" spc="0" baseline="0">
        <a:solidFill>
          <a:srgbClr val="000000"/>
        </a:solidFill>
        <a:uFillTx/>
        <a:latin typeface="Liberation Sans" pitchFamily="18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ECE97BB1-71E6-4013-B7D1-3D5E9CA43712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603A1D95-50B7-4BEB-9370-E0FBAC233660}" type="slidenum">
              <a:t>1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Liberation Sans" pitchFamily="18"/>
              <a:ea typeface="DejaVu Sans" pitchFamily="2"/>
              <a:cs typeface="DejaVu Sans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A86526E7-D523-44AA-9135-2ACD5E1B42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720725" y="900113"/>
            <a:ext cx="6119813" cy="3441700"/>
          </a:xfrm>
          <a:solidFill>
            <a:srgbClr val="CFE7F5"/>
          </a:solidFill>
          <a:ln w="25402">
            <a:solidFill>
              <a:srgbClr val="808080"/>
            </a:solidFill>
            <a:prstDash val="solid"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7D34F34E-0F30-43A0-A27A-9E790DF7BC0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755998" y="5078522"/>
            <a:ext cx="6047640" cy="4811042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05AFB273-E0E3-4813-8FAF-FA1A5E9C47E8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63B405BB-40E0-49F4-BAFE-C2F0BD76A605}" type="slidenum">
              <a:t>16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Liberation Sans" pitchFamily="18"/>
              <a:ea typeface="DejaVu Sans" pitchFamily="2"/>
              <a:cs typeface="DejaVu Sans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E1D20D49-C900-4D08-A66C-73ED047882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720725" y="900113"/>
            <a:ext cx="6119813" cy="3441700"/>
          </a:xfrm>
          <a:solidFill>
            <a:srgbClr val="CFE7F5"/>
          </a:solidFill>
          <a:ln w="25402">
            <a:solidFill>
              <a:srgbClr val="808080"/>
            </a:solidFill>
            <a:prstDash val="solid"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95CE116A-D3C4-4484-AA6D-80154C94347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8AA823D1-50E6-4254-8B10-F0703E3B7C4D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2AF2947C-A7AB-4803-8781-4217FB56C937}" type="slidenum">
              <a:t>17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Liberation Sans" pitchFamily="18"/>
              <a:ea typeface="DejaVu Sans" pitchFamily="2"/>
              <a:cs typeface="DejaVu Sans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88281C58-828F-46D9-9609-F9F482D0484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720725" y="900113"/>
            <a:ext cx="6119813" cy="3441700"/>
          </a:xfrm>
          <a:solidFill>
            <a:srgbClr val="CFE7F5"/>
          </a:solidFill>
          <a:ln w="25402">
            <a:solidFill>
              <a:srgbClr val="808080"/>
            </a:solidFill>
            <a:prstDash val="solid"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F276D7C5-4685-436A-91BA-DA48527252F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E31F6453-B1CC-432A-B08B-6FEBC9CA6FE9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DF39C3D-0A16-4ADA-BA19-73E1288DFD7E}" type="slidenum">
              <a:t>18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Liberation Sans" pitchFamily="18"/>
              <a:ea typeface="DejaVu Sans" pitchFamily="2"/>
              <a:cs typeface="DejaVu Sans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A93F0589-0353-40E0-8861-1A2BC0C1472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720725" y="900113"/>
            <a:ext cx="6119813" cy="3441700"/>
          </a:xfrm>
          <a:solidFill>
            <a:srgbClr val="CFE7F5"/>
          </a:solidFill>
          <a:ln w="25402">
            <a:solidFill>
              <a:srgbClr val="808080"/>
            </a:solidFill>
            <a:prstDash val="solid"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0389AF6E-216F-4DD4-B9F0-2EA4A6A3B3B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2CD02990-36C4-4D62-8302-3E9E6136B2FE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B7B5E3BC-7EC1-4D45-ABA8-DF64D381B1E1}" type="slidenum">
              <a:t>19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Liberation Sans" pitchFamily="18"/>
              <a:ea typeface="DejaVu Sans" pitchFamily="2"/>
              <a:cs typeface="DejaVu Sans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273023AB-1ECB-46BD-BB1A-44D7577396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720725" y="900113"/>
            <a:ext cx="6119813" cy="3441700"/>
          </a:xfrm>
          <a:solidFill>
            <a:srgbClr val="CFE7F5"/>
          </a:solidFill>
          <a:ln w="25402">
            <a:solidFill>
              <a:srgbClr val="808080"/>
            </a:solidFill>
            <a:prstDash val="solid"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B4EBA90A-246F-4841-90F5-BAD78FE1EF4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CA0F213A-858C-4882-9364-C9C6F97A72EA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0B987E2-4453-426D-A0A4-F5849825DE68}" type="slidenum">
              <a:t>20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Liberation Sans" pitchFamily="18"/>
              <a:ea typeface="DejaVu Sans" pitchFamily="2"/>
              <a:cs typeface="DejaVu Sans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8CD65E7C-4100-4FE1-A97B-86457D86AE4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720725" y="900113"/>
            <a:ext cx="6119813" cy="3441700"/>
          </a:xfrm>
          <a:solidFill>
            <a:srgbClr val="CFE7F5"/>
          </a:solidFill>
          <a:ln w="25402">
            <a:solidFill>
              <a:srgbClr val="808080"/>
            </a:solidFill>
            <a:prstDash val="solid"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091D3363-9C4D-4845-8186-2E7958D9708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0721735B-7DD5-4BB9-9338-C1629003D303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94079B79-D0B0-4A2D-9E5B-6F904B62C7E6}" type="slidenum">
              <a:t>21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Liberation Sans" pitchFamily="18"/>
              <a:ea typeface="DejaVu Sans" pitchFamily="2"/>
              <a:cs typeface="DejaVu Sans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1D897944-D7FF-443A-9FA4-F7FFCFDFCA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720725" y="900113"/>
            <a:ext cx="6119813" cy="3441700"/>
          </a:xfrm>
          <a:solidFill>
            <a:srgbClr val="CFE7F5"/>
          </a:solidFill>
          <a:ln w="25402">
            <a:solidFill>
              <a:srgbClr val="808080"/>
            </a:solidFill>
            <a:prstDash val="solid"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2BA91ABD-A15A-4BA0-9496-E5C4E0005CB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6C0C3263-4D76-4B82-AE0C-D0096FC15228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E17CCAE-6CDD-47EC-A654-B6D6D91A0A27}" type="slidenum">
              <a:t>8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Liberation Sans" pitchFamily="18"/>
              <a:ea typeface="DejaVu Sans" pitchFamily="2"/>
              <a:cs typeface="DejaVu Sans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34880946-EEA1-4EAB-BEAF-0289541A4D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720725" y="900113"/>
            <a:ext cx="6119813" cy="3441700"/>
          </a:xfrm>
          <a:solidFill>
            <a:srgbClr val="CFE7F5"/>
          </a:solidFill>
          <a:ln w="25402">
            <a:solidFill>
              <a:srgbClr val="808080"/>
            </a:solidFill>
            <a:prstDash val="solid"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D8B800D5-8489-4620-A9EA-E47F1CD36CC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CBF8C100-3DA7-45D2-A35D-F01AA6512842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8F05F00-A9A6-4696-A6CB-85145CAD58D2}" type="slidenum">
              <a:t>9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Liberation Sans" pitchFamily="18"/>
              <a:ea typeface="DejaVu Sans" pitchFamily="2"/>
              <a:cs typeface="DejaVu Sans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34167047-BA96-4089-8AD6-132A8CB0C6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720725" y="900113"/>
            <a:ext cx="6119813" cy="3441700"/>
          </a:xfrm>
          <a:solidFill>
            <a:srgbClr val="CFE7F5"/>
          </a:solidFill>
          <a:ln w="25402">
            <a:solidFill>
              <a:srgbClr val="808080"/>
            </a:solidFill>
            <a:prstDash val="solid"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C076FA53-3A9A-4648-976F-6A927973D32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8A5EA48D-BB63-4F43-8134-54337D1DE0A6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F3F53690-74FA-48F2-9E3F-0EAE8AE058A5}" type="slidenum">
              <a:t>10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Liberation Sans" pitchFamily="18"/>
              <a:ea typeface="DejaVu Sans" pitchFamily="2"/>
              <a:cs typeface="DejaVu Sans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0648B0D2-96CF-48AB-B474-D2FECE1C49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720725" y="900113"/>
            <a:ext cx="6119813" cy="3441700"/>
          </a:xfrm>
          <a:solidFill>
            <a:srgbClr val="CFE7F5"/>
          </a:solidFill>
          <a:ln w="25402">
            <a:solidFill>
              <a:srgbClr val="808080"/>
            </a:solidFill>
            <a:prstDash val="solid"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074C9AE1-B125-41CE-A1DD-23F67F67DD5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855FAB20-C027-41BC-8F85-A8311C5F6FF5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CD032CB2-324F-498B-A08C-50028635FAD2}" type="slidenum">
              <a:t>11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Liberation Sans" pitchFamily="18"/>
              <a:ea typeface="DejaVu Sans" pitchFamily="2"/>
              <a:cs typeface="DejaVu Sans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FC5D356B-84F0-4D6E-B2B6-D32D16BBB7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720725" y="900113"/>
            <a:ext cx="6119813" cy="3441700"/>
          </a:xfrm>
          <a:solidFill>
            <a:srgbClr val="CFE7F5"/>
          </a:solidFill>
          <a:ln w="25402">
            <a:solidFill>
              <a:srgbClr val="808080"/>
            </a:solidFill>
            <a:prstDash val="solid"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7D223BE3-B3C8-4A8C-9111-90792FBC9F3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E3E40753-BD8D-4FCB-8B19-2E1F0418851A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62A7894F-CAC8-4EC9-BE3C-672B5CC870A3}" type="slidenum">
              <a:t>12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Liberation Sans" pitchFamily="18"/>
              <a:ea typeface="DejaVu Sans" pitchFamily="2"/>
              <a:cs typeface="DejaVu Sans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85FB2D04-80B1-4367-B774-47E1FC9D1A0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720725" y="900113"/>
            <a:ext cx="6119813" cy="3441700"/>
          </a:xfrm>
          <a:solidFill>
            <a:srgbClr val="CFE7F5"/>
          </a:solidFill>
          <a:ln w="25402">
            <a:solidFill>
              <a:srgbClr val="808080"/>
            </a:solidFill>
            <a:prstDash val="solid"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95CF5EF5-62CF-4A4C-B9DA-1D5D1C7B153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8FF7EAE7-D035-450E-A9F6-4A3C0B08B9CE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FCCF1DB9-72A6-4379-B223-1015E3EBBD07}" type="slidenum">
              <a:t>13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Liberation Sans" pitchFamily="18"/>
              <a:ea typeface="DejaVu Sans" pitchFamily="2"/>
              <a:cs typeface="DejaVu Sans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FAB559CD-EB9E-4BE3-8E8F-238D2F3B79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720725" y="900113"/>
            <a:ext cx="6119813" cy="3441700"/>
          </a:xfrm>
          <a:solidFill>
            <a:srgbClr val="CFE7F5"/>
          </a:solidFill>
          <a:ln w="25402">
            <a:solidFill>
              <a:srgbClr val="808080"/>
            </a:solidFill>
            <a:prstDash val="solid"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6A08AD72-8094-4BE6-AAE5-9660A765CF0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AAF53BD2-E13F-40A2-81F0-BB26EE8ECD5B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959CFDB5-4CC2-4BA0-AA83-F81C82E8E817}" type="slidenum">
              <a:t>14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Liberation Sans" pitchFamily="18"/>
              <a:ea typeface="DejaVu Sans" pitchFamily="2"/>
              <a:cs typeface="DejaVu Sans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830AABA7-8613-418B-8406-6992115E2C2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720725" y="900113"/>
            <a:ext cx="6119813" cy="3441700"/>
          </a:xfrm>
          <a:solidFill>
            <a:srgbClr val="CFE7F5"/>
          </a:solidFill>
          <a:ln w="25402">
            <a:solidFill>
              <a:srgbClr val="808080"/>
            </a:solidFill>
            <a:prstDash val="solid"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F5DF2288-E1C9-4B88-B2A1-E7B6DFAAF7C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6">
            <a:extLst>
              <a:ext uri="{FF2B5EF4-FFF2-40B4-BE49-F238E27FC236}">
                <a16:creationId xmlns:a16="http://schemas.microsoft.com/office/drawing/2014/main" id="{A0B158C3-F7F6-44D6-BB00-69BD441A0A50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76C06D39-2444-469B-949F-F6F8C9E21507}" type="slidenum">
              <a:t>15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Liberation Sans" pitchFamily="18"/>
              <a:ea typeface="DejaVu Sans" pitchFamily="2"/>
              <a:cs typeface="DejaVu Sans" pitchFamily="2"/>
            </a:endParaRPr>
          </a:p>
        </p:txBody>
      </p:sp>
      <p:sp>
        <p:nvSpPr>
          <p:cNvPr id="3" name="Espace réservé de l'image des diapositives 1">
            <a:extLst>
              <a:ext uri="{FF2B5EF4-FFF2-40B4-BE49-F238E27FC236}">
                <a16:creationId xmlns:a16="http://schemas.microsoft.com/office/drawing/2014/main" id="{76056DF3-49D0-41D4-B6E9-92960A7B35A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720725" y="900113"/>
            <a:ext cx="6119813" cy="3441700"/>
          </a:xfrm>
          <a:solidFill>
            <a:srgbClr val="CFE7F5"/>
          </a:solidFill>
          <a:ln w="25402">
            <a:solidFill>
              <a:srgbClr val="808080"/>
            </a:solidFill>
            <a:prstDash val="solid"/>
          </a:ln>
        </p:spPr>
      </p:sp>
      <p:sp>
        <p:nvSpPr>
          <p:cNvPr id="4" name="Espace réservé des notes 2">
            <a:extLst>
              <a:ext uri="{FF2B5EF4-FFF2-40B4-BE49-F238E27FC236}">
                <a16:creationId xmlns:a16="http://schemas.microsoft.com/office/drawing/2014/main" id="{AB6AADF1-0ACB-474F-9F99-29B185D861E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B4CABF3-584F-4C27-A422-D7D6E586EED1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260472" y="928692"/>
            <a:ext cx="7559673" cy="1973266"/>
          </a:xfrm>
        </p:spPr>
        <p:txBody>
          <a:bodyPr anchor="b" anchorCtr="1"/>
          <a:lstStyle>
            <a:lvl1pPr algn="ctr">
              <a:defRPr lang="fr-FR" sz="6000"/>
            </a:lvl1pPr>
          </a:lstStyle>
          <a:p>
            <a:pPr lvl="0"/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12A0CA8-C72A-4C20-89B3-552CD1F68DAB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260472" y="2978145"/>
            <a:ext cx="7559673" cy="1370008"/>
          </a:xfrm>
        </p:spPr>
        <p:txBody>
          <a:bodyPr anchorCtr="1"/>
          <a:lstStyle>
            <a:lvl1pPr algn="ctr">
              <a:defRPr sz="2400"/>
            </a:lvl1pPr>
          </a:lstStyle>
          <a:p>
            <a:pPr lvl="0"/>
            <a:r>
              <a:rPr lang="fr-FR"/>
              <a:t>Modifier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C4DBB6D-19EE-4CA6-A180-B82AC624BD60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FFEFBAB-DA85-4A04-AB5B-D3152098927D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0964957-6F37-4FC0-B1B7-14C058CDDF62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F7AC163-ACC0-4705-BA7E-2CED108B0F02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7021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CD7A8EC-05B5-45B6-89D9-E8B5810958F7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lang="fr-FR"/>
            </a:lvl1pPr>
          </a:lstStyle>
          <a:p>
            <a:pPr lvl="0"/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A0323A6E-433C-445E-B822-DDB6904CE3CE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42AC0C1-6072-422E-A586-09252C0CED0A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504E4D2-5578-4152-8386-66AD3A650329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F0134A2-8494-4982-BA69-350D0C7354FE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038DE76-6193-4245-9A9D-E565EE45BF9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15021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7231AAE4-9A35-4343-8E1A-F0620A8C4B4E}"/>
              </a:ext>
            </a:extLst>
          </p:cNvPr>
          <p:cNvSpPr txBox="1">
            <a:spLocks noGrp="1"/>
          </p:cNvSpPr>
          <p:nvPr>
            <p:ph type="title" orient="vert"/>
          </p:nvPr>
        </p:nvSpPr>
        <p:spPr>
          <a:xfrm>
            <a:off x="7280279" y="269876"/>
            <a:ext cx="2259016" cy="4589465"/>
          </a:xfrm>
        </p:spPr>
        <p:txBody>
          <a:bodyPr vert="eaVert"/>
          <a:lstStyle>
            <a:lvl1pPr>
              <a:defRPr lang="fr-FR"/>
            </a:lvl1pPr>
          </a:lstStyle>
          <a:p>
            <a:pPr lvl="0"/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2BE98543-FC89-4FB7-8777-D92DF5BE2557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>
          <a:xfrm>
            <a:off x="503240" y="269876"/>
            <a:ext cx="6624635" cy="4589465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D11C321-E595-4F2B-955F-1A953DB43604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F177469-4021-4638-9AF7-5205A77EC9E3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2CEAAA5-08C9-4AA7-A485-99C1F68E6718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8D3E00F-7CD9-4FE1-9B11-67495217BEE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2497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B419F8F-E1F8-48D4-8AEA-DDB01A10F63C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260472" y="928692"/>
            <a:ext cx="7559673" cy="1973266"/>
          </a:xfrm>
        </p:spPr>
        <p:txBody>
          <a:bodyPr anchor="b" anchorCtr="1"/>
          <a:lstStyle>
            <a:lvl1pPr algn="ctr">
              <a:defRPr lang="fr-FR" sz="6000"/>
            </a:lvl1pPr>
          </a:lstStyle>
          <a:p>
            <a:pPr lvl="0"/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0A081035-1218-48E6-9E3E-209EC86F8B0A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260472" y="2978145"/>
            <a:ext cx="7559673" cy="1370008"/>
          </a:xfrm>
        </p:spPr>
        <p:txBody>
          <a:bodyPr anchorCtr="1"/>
          <a:lstStyle>
            <a:lvl1pPr algn="ctr">
              <a:defRPr sz="2400"/>
            </a:lvl1pPr>
          </a:lstStyle>
          <a:p>
            <a:pPr lvl="0"/>
            <a:r>
              <a:rPr lang="fr-FR"/>
              <a:t>Modifier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0C24849-F768-4336-916A-82F441715B7F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3C39D3D-F39B-4FEA-9D05-E6B0D0DFA527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B967C5E-8180-48D6-AF9B-5979F7E57478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6B35D03-2C09-46CC-8340-AD5DBE1B2FC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25845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D74A3EE-FAFF-466F-827A-2BD0C5F3A02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lang="fr-FR"/>
            </a:lvl1pPr>
          </a:lstStyle>
          <a:p>
            <a:pPr lvl="0"/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4630935-1743-4017-8042-7AF8DB212998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E09DBC4-2D33-49EF-8163-FED01BD5B2D5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FC6683F-F68C-4817-AE67-59CAE1B732A6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9D07224-614F-4953-83E0-21F4E703B4D5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8EB70B7-1F09-4586-97CC-69A78F7559CD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26812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DADC02E-7DDE-4752-A3DC-72F77992B98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87391" y="1414467"/>
            <a:ext cx="8694736" cy="2357432"/>
          </a:xfrm>
        </p:spPr>
        <p:txBody>
          <a:bodyPr anchor="b"/>
          <a:lstStyle>
            <a:lvl1pPr>
              <a:defRPr lang="fr-FR" sz="6000"/>
            </a:lvl1pPr>
          </a:lstStyle>
          <a:p>
            <a:pPr lvl="0"/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583F16D-7A72-4294-8E2A-1D7EFCB9791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7391" y="3794129"/>
            <a:ext cx="8694736" cy="1241426"/>
          </a:xfrm>
        </p:spPr>
        <p:txBody>
          <a:bodyPr/>
          <a:lstStyle>
            <a:lvl1pPr>
              <a:defRPr sz="2400">
                <a:solidFill>
                  <a:srgbClr val="898989"/>
                </a:solidFill>
              </a:defRPr>
            </a:lvl1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4E294D8-804B-49DD-9589-A41F2A9E1879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9903A78-8640-43F0-AE6F-D2AEE0571516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F06E540-CC65-4D5C-9861-D3DB24FAEF8A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6599C34-81A3-4227-95A6-86015753A76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75228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8D9B9CE-10B9-4519-8CC6-4F6FC4EAF23F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lang="fr-FR"/>
            </a:lvl1pPr>
          </a:lstStyle>
          <a:p>
            <a:pPr lvl="0"/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1EC25B7-881E-4BDA-B332-A49FBDCA6C28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39752" y="1439859"/>
            <a:ext cx="4422779" cy="3419471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F0C55927-C502-4E80-BEA1-62288FCFEBA7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5114925" y="1439859"/>
            <a:ext cx="4424360" cy="3419471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38E7E59-048B-49C9-B56B-B10ECABB666D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4609D1FD-163C-41D5-81F2-ECF257D28E81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4894D8F-2B6D-4ED5-B9BF-7CF65247A8FD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3016573-949E-483C-89A4-FA26B9775D16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41318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8CDD8FC-61D1-4FE0-BC94-CC3062D60BB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93736" y="301623"/>
            <a:ext cx="8694736" cy="1096959"/>
          </a:xfrm>
        </p:spPr>
        <p:txBody>
          <a:bodyPr/>
          <a:lstStyle>
            <a:lvl1pPr>
              <a:defRPr lang="fr-FR"/>
            </a:lvl1pPr>
          </a:lstStyle>
          <a:p>
            <a:pPr lvl="0"/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C0B0A9E-522D-4045-A7B6-27572E6BA4D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93736" y="1390646"/>
            <a:ext cx="4265611" cy="681035"/>
          </a:xfrm>
        </p:spPr>
        <p:txBody>
          <a:bodyPr anchor="b"/>
          <a:lstStyle>
            <a:lvl1pPr>
              <a:defRPr sz="2400" b="1"/>
            </a:lvl1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7D3EB6DF-2737-4471-A1B0-9A874411B8FB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693736" y="2071692"/>
            <a:ext cx="4265611" cy="304641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ACA0729F-FE19-4C8E-AA70-C71789FF3A11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5103815" y="1390646"/>
            <a:ext cx="4284658" cy="681035"/>
          </a:xfrm>
        </p:spPr>
        <p:txBody>
          <a:bodyPr anchor="b"/>
          <a:lstStyle>
            <a:lvl1pPr>
              <a:defRPr sz="2400" b="1"/>
            </a:lvl1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F3D7F72A-F1C2-428B-A068-B2C3D59DB297}"/>
              </a:ext>
            </a:extLst>
          </p:cNvPr>
          <p:cNvSpPr txBox="1">
            <a:spLocks noGrp="1"/>
          </p:cNvSpPr>
          <p:nvPr>
            <p:ph idx="4"/>
          </p:nvPr>
        </p:nvSpPr>
        <p:spPr>
          <a:xfrm>
            <a:off x="5103815" y="2071692"/>
            <a:ext cx="4284658" cy="304641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4537AB09-08E8-410D-AC61-EACC0A1B2DA1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B593EC11-0F92-4A70-B127-62B96CE7A9D5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6089C36B-3916-44B1-87F5-4D816291B147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11FA518E-BB77-42D5-934F-0D16A537ADB2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7994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586BFA-1821-49AD-A75D-D6F1F4E738C4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lang="fr-FR"/>
            </a:lvl1pPr>
          </a:lstStyle>
          <a:p>
            <a:pPr lvl="0"/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E26BCE67-815D-431A-877D-022C574A37A1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73A7E5E-DA65-49E7-B7A8-D07FAC79233B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3888ED1-99AF-4AD4-85E2-9857B9289B72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DDA25BD-8F97-4C8B-B8F8-36C00F8833A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30104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96CA0D3C-DF4A-45D5-903D-CE98E1108956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3C448058-D31A-46BC-9773-13C5147E4DC5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F1399AF-E6B1-4589-B917-6BAE7DBD01B9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3C96B06-07F4-43D8-B67E-535BFBE8A69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063550"/>
      </p:ext>
    </p:extLst>
  </p:cSld>
  <p:clrMapOvr>
    <a:masterClrMapping/>
  </p:clrMapOvr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2242AE1-641F-492E-B567-9E4D581EA0D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93736" y="377820"/>
            <a:ext cx="3251204" cy="1323978"/>
          </a:xfrm>
        </p:spPr>
        <p:txBody>
          <a:bodyPr anchor="b"/>
          <a:lstStyle>
            <a:lvl1pPr>
              <a:defRPr lang="fr-FR" sz="3200"/>
            </a:lvl1pPr>
          </a:lstStyle>
          <a:p>
            <a:pPr lvl="0"/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F8A7A32-A036-4D03-99A5-7271C3BB0C87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286249" y="815973"/>
            <a:ext cx="5102223" cy="4030666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8D54C313-C058-40BE-BFB8-26D33163E668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693736" y="1701798"/>
            <a:ext cx="3251204" cy="3151186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772675E-1FAF-4A07-AB92-30CC47765603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7F6DDDAF-0E9C-4309-9472-D592DF93AF96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6F92495-C59D-4A88-9657-2E5C8A6566D4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65B0326-F03E-40BC-9425-DA8CE821ADF6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4881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56AEA3C-D81C-493C-B7CE-8654E29EC221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lang="fr-FR"/>
            </a:lvl1pPr>
          </a:lstStyle>
          <a:p>
            <a:pPr lvl="0"/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9CE9D93-B527-47A1-B4BD-B021D6108214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D797BEA-EE72-4B6F-AF3B-DB9894D70335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84A3C9E-00E2-421F-B742-DF7CA453C46A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8D34643-6216-4451-8B39-FC7A4A22F834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574D88DC-4C94-4996-B1C5-9EF031D059C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42903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605D376-488B-42CA-ACE2-BEBACD027DA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93736" y="377820"/>
            <a:ext cx="3251204" cy="1323978"/>
          </a:xfrm>
        </p:spPr>
        <p:txBody>
          <a:bodyPr anchor="b"/>
          <a:lstStyle>
            <a:lvl1pPr>
              <a:defRPr lang="fr-FR" sz="3200"/>
            </a:lvl1pPr>
          </a:lstStyle>
          <a:p>
            <a:pPr lvl="0"/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CB598B56-35CF-4B3A-AFA5-33CA84DE67DB}"/>
              </a:ext>
            </a:extLst>
          </p:cNvPr>
          <p:cNvSpPr txBox="1">
            <a:spLocks noGrp="1"/>
          </p:cNvSpPr>
          <p:nvPr>
            <p:ph type="pic" idx="1"/>
          </p:nvPr>
        </p:nvSpPr>
        <p:spPr>
          <a:xfrm>
            <a:off x="4286249" y="815973"/>
            <a:ext cx="5102223" cy="4030666"/>
          </a:xfrm>
        </p:spPr>
        <p:txBody>
          <a:bodyPr/>
          <a:lstStyle>
            <a:lvl1pPr>
              <a:defRPr sz="3200"/>
            </a:lvl1pPr>
          </a:lstStyle>
          <a:p>
            <a:pPr lvl="0"/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B724C4CA-5C37-449A-AB86-85CF39538734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693736" y="1701798"/>
            <a:ext cx="3251204" cy="3151186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A6D31CEC-A996-4FE2-B9C3-92F0B42BB0E8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1E78A05-82DC-4C71-8A87-3CA3035D7FF7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0D24739-4769-4E57-96BE-CA3BE066800C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32FEE2F-C269-42D7-B77B-0DEBBE77BAB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280702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DECDB54-0BA1-4376-B3E8-E22EAD716CB0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lang="fr-FR"/>
            </a:lvl1pPr>
          </a:lstStyle>
          <a:p>
            <a:pPr lvl="0"/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06B7CFB9-3D28-4EEE-91A5-DEC587348FCB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CA0F52D-A858-4EB2-8F15-B678811E1161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DCC1365-C2F5-483D-871A-473EC3C8E74A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142BB8B-C820-4622-A094-C105C4C04D14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ADF4ABF-4BF5-43BE-B8C2-F159C39C558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05367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C2CEA02F-E628-43AA-9135-B75C22854F94}"/>
              </a:ext>
            </a:extLst>
          </p:cNvPr>
          <p:cNvSpPr txBox="1">
            <a:spLocks noGrp="1"/>
          </p:cNvSpPr>
          <p:nvPr>
            <p:ph type="title" orient="vert"/>
          </p:nvPr>
        </p:nvSpPr>
        <p:spPr>
          <a:xfrm>
            <a:off x="7280279" y="269876"/>
            <a:ext cx="2259016" cy="4589465"/>
          </a:xfrm>
        </p:spPr>
        <p:txBody>
          <a:bodyPr vert="eaVert"/>
          <a:lstStyle>
            <a:lvl1pPr>
              <a:defRPr lang="fr-FR"/>
            </a:lvl1pPr>
          </a:lstStyle>
          <a:p>
            <a:pPr lvl="0"/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FF3E4902-A839-4E67-9B7A-5970DBF1D7EB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>
          <a:xfrm>
            <a:off x="503240" y="269876"/>
            <a:ext cx="6624635" cy="4589465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2506580-F98E-4BB0-8E1E-4B9DE85908DD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89E0F79-5FE4-4D37-BD79-C058412CD729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8D42A92-D5CD-44E9-9246-1F5479A89DB5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1ED2CAF1-562A-4B48-88C9-E9B70C35009D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2638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6EBCA46-60D2-44FA-9F43-80B77BF719D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87391" y="1414467"/>
            <a:ext cx="8694736" cy="2357432"/>
          </a:xfrm>
        </p:spPr>
        <p:txBody>
          <a:bodyPr anchor="b"/>
          <a:lstStyle>
            <a:lvl1pPr>
              <a:defRPr lang="fr-FR" sz="6000"/>
            </a:lvl1pPr>
          </a:lstStyle>
          <a:p>
            <a:pPr lvl="0"/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40709D0-2934-4E6E-8F09-F09CD89B88C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7391" y="3794129"/>
            <a:ext cx="8694736" cy="1241426"/>
          </a:xfrm>
        </p:spPr>
        <p:txBody>
          <a:bodyPr/>
          <a:lstStyle>
            <a:lvl1pPr>
              <a:defRPr sz="2400">
                <a:solidFill>
                  <a:srgbClr val="898989"/>
                </a:solidFill>
              </a:defRPr>
            </a:lvl1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E3A3C91-F08C-4242-8D1D-5124A1A009F2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DB99291-2C59-4D72-95B5-209973EEAECF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A99EDEF-69D6-480F-AA0E-AA0411073C2C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E2F5664-0497-44E8-BA39-29AB009710FA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668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451765D-D8C4-40DC-8BBA-12697E4BED2C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lang="fr-FR"/>
            </a:lvl1pPr>
          </a:lstStyle>
          <a:p>
            <a:pPr lvl="0"/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6B6D313-69CA-4FAE-A3F3-3E1A477CB72A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39752" y="1439859"/>
            <a:ext cx="4422779" cy="3419471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97FA9DA6-70DD-45D8-82FE-48507ED6063C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5114925" y="1439859"/>
            <a:ext cx="4424360" cy="3419471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E6B1775-2E04-4C5C-96F0-8C82FD0F662B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9C8DDE1-6C49-4FAF-8C1C-D1A2F722E0EC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169C241-BCCC-4505-AAE5-83D84711FD2F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18C9709-B945-4A01-9BDC-09ED1B6F755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3440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5F1E65A-7E3C-4966-B689-7D5990B757F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93736" y="301623"/>
            <a:ext cx="8694736" cy="1096959"/>
          </a:xfrm>
        </p:spPr>
        <p:txBody>
          <a:bodyPr/>
          <a:lstStyle>
            <a:lvl1pPr>
              <a:defRPr lang="fr-FR"/>
            </a:lvl1pPr>
          </a:lstStyle>
          <a:p>
            <a:pPr lvl="0"/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A20C42B-6A31-4725-95D6-9019ED15B86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93736" y="1390646"/>
            <a:ext cx="4265611" cy="681035"/>
          </a:xfrm>
        </p:spPr>
        <p:txBody>
          <a:bodyPr anchor="b"/>
          <a:lstStyle>
            <a:lvl1pPr>
              <a:defRPr sz="2400" b="1"/>
            </a:lvl1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B4CF2E61-412A-4E57-B18A-22F35105FBDD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693736" y="2071692"/>
            <a:ext cx="4265611" cy="304641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4759210F-88C0-4BCC-9E96-9636227FC74B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5103815" y="1390646"/>
            <a:ext cx="4284658" cy="681035"/>
          </a:xfrm>
        </p:spPr>
        <p:txBody>
          <a:bodyPr anchor="b"/>
          <a:lstStyle>
            <a:lvl1pPr>
              <a:defRPr sz="2400" b="1"/>
            </a:lvl1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AA8D41DB-9E7C-45E0-BB48-175A99875314}"/>
              </a:ext>
            </a:extLst>
          </p:cNvPr>
          <p:cNvSpPr txBox="1">
            <a:spLocks noGrp="1"/>
          </p:cNvSpPr>
          <p:nvPr>
            <p:ph idx="4"/>
          </p:nvPr>
        </p:nvSpPr>
        <p:spPr>
          <a:xfrm>
            <a:off x="5103815" y="2071692"/>
            <a:ext cx="4284658" cy="304641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E6D5D44F-7693-4D1C-965F-4C09A79C4D05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1DE151F9-0E06-4F63-9AC8-111022922047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66973EE1-1662-4D4C-8E43-0C78202D3FA9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9AB44B5-D9FA-4F7D-A647-E8EFCCC9274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687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9A7051B-6289-4BC2-9385-36702B0BD41F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lang="fr-FR"/>
            </a:lvl1pPr>
          </a:lstStyle>
          <a:p>
            <a:pPr lvl="0"/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7D66B358-181D-4261-B0AD-4ADB30480B0F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6D032163-46E1-4CEF-B205-EE1BE80C285B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828509C-13F3-4ABB-B8F0-964BE7BBFD20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409955B-B306-4E89-9711-19E7467F930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6522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57DFA50C-B886-4EAF-8B8D-00D9CBDDFDE6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A270FEA9-D062-40F2-B148-7491D0BBDD60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7A8CEED-883F-45F0-9D6A-DD094D89FBB7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2CE9AC3-0B30-487A-96F2-96434C949F1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1216268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CF3960A-CE18-495D-B3F7-BAED8551DCD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93736" y="377820"/>
            <a:ext cx="3251204" cy="1323978"/>
          </a:xfrm>
        </p:spPr>
        <p:txBody>
          <a:bodyPr anchor="b"/>
          <a:lstStyle>
            <a:lvl1pPr>
              <a:defRPr lang="fr-FR" sz="3200"/>
            </a:lvl1pPr>
          </a:lstStyle>
          <a:p>
            <a:pPr lvl="0"/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C6D5B54-E528-49E0-9C35-8E7256FA3A3A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286249" y="815973"/>
            <a:ext cx="5102223" cy="4030666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2E48C54E-37B5-43B4-85A9-72C89298AEE6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693736" y="1701798"/>
            <a:ext cx="3251204" cy="3151186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17FBA91-FB08-4473-A6F7-F037EF12B3A9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F96CCF9-D40A-432E-8989-438BF5EC686F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646F680-550F-4D4D-81B4-24A49324B2D5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0411ED5-B648-4F67-A286-A97B74309D6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7563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BFC021B-7828-4580-8D19-706BC9B51B2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93736" y="377820"/>
            <a:ext cx="3251204" cy="1323978"/>
          </a:xfrm>
        </p:spPr>
        <p:txBody>
          <a:bodyPr anchor="b"/>
          <a:lstStyle>
            <a:lvl1pPr>
              <a:defRPr lang="fr-FR" sz="3200"/>
            </a:lvl1pPr>
          </a:lstStyle>
          <a:p>
            <a:pPr lvl="0"/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025448A4-966F-4CB0-A9AF-2BC9F4B15CF2}"/>
              </a:ext>
            </a:extLst>
          </p:cNvPr>
          <p:cNvSpPr txBox="1">
            <a:spLocks noGrp="1"/>
          </p:cNvSpPr>
          <p:nvPr>
            <p:ph type="pic" idx="1"/>
          </p:nvPr>
        </p:nvSpPr>
        <p:spPr>
          <a:xfrm>
            <a:off x="4286249" y="815973"/>
            <a:ext cx="5102223" cy="4030666"/>
          </a:xfrm>
        </p:spPr>
        <p:txBody>
          <a:bodyPr/>
          <a:lstStyle>
            <a:lvl1pPr>
              <a:defRPr sz="3200"/>
            </a:lvl1pPr>
          </a:lstStyle>
          <a:p>
            <a:pPr lvl="0"/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D5F530DF-A7AA-4C0E-86AC-F1DD0D78FA10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693736" y="1701798"/>
            <a:ext cx="3251204" cy="3151186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6E26CF35-7150-4B5F-A6D3-1D6C61794C8F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C8287C37-DA7F-4F9C-A7AC-C899903AA517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65E35F8-C738-4006-B26A-8124869E1640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FDE1B7B-5291-4655-B887-EE38ADD03F3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0802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rme libre 1">
            <a:extLst>
              <a:ext uri="{FF2B5EF4-FFF2-40B4-BE49-F238E27FC236}">
                <a16:creationId xmlns:a16="http://schemas.microsoft.com/office/drawing/2014/main" id="{1093A017-3174-466B-A6AE-C958ADFBD6DF}"/>
              </a:ext>
            </a:extLst>
          </p:cNvPr>
          <p:cNvSpPr/>
          <p:nvPr/>
        </p:nvSpPr>
        <p:spPr>
          <a:xfrm>
            <a:off x="35999" y="90004"/>
            <a:ext cx="7740002" cy="1170002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val f2"/>
              <a:gd name="f7" fmla="val f3"/>
              <a:gd name="f8" fmla="+- f7 0 f6"/>
              <a:gd name="f9" fmla="*/ f8 1 21600"/>
              <a:gd name="f10" fmla="*/ f6 1 f9"/>
              <a:gd name="f11" fmla="*/ f7 1 f9"/>
              <a:gd name="f12" fmla="*/ f10 f4 1"/>
              <a:gd name="f13" fmla="*/ f11 f4 1"/>
              <a:gd name="f14" fmla="*/ f11 f5 1"/>
              <a:gd name="f15" fmla="*/ f10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2" t="f15" r="f13" b="f14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solidFill>
            <a:srgbClr val="3465A4"/>
          </a:solidFill>
          <a:ln w="18004" cap="flat">
            <a:solidFill>
              <a:srgbClr val="FFBF00"/>
            </a:solidFill>
            <a:prstDash val="solid"/>
            <a:miter/>
          </a:ln>
          <a:effectLst>
            <a:outerShdw dist="35638" dir="2700000" algn="tl">
              <a:srgbClr val="3465A4"/>
            </a:outerShdw>
          </a:effectLst>
        </p:spPr>
        <p:txBody>
          <a:bodyPr vert="horz" wrap="square" lIns="90004" tIns="44997" rIns="90004" bIns="44997" anchor="ctr" anchorCtr="1" compatLnSpc="0">
            <a:noAutofit/>
          </a:bodyPr>
          <a:lstStyle/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Liberation Sans" pitchFamily="18"/>
              <a:ea typeface="DejaVu Sans" pitchFamily="2"/>
              <a:cs typeface="DejaVu Sans" pitchFamily="2"/>
            </a:endParaRPr>
          </a:p>
        </p:txBody>
      </p:sp>
      <p:sp>
        <p:nvSpPr>
          <p:cNvPr id="3" name="Espace réservé du titre 2">
            <a:extLst>
              <a:ext uri="{FF2B5EF4-FFF2-40B4-BE49-F238E27FC236}">
                <a16:creationId xmlns:a16="http://schemas.microsoft.com/office/drawing/2014/main" id="{4CEE9D63-BF90-4029-B3AE-03BC60453BC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3998" y="270004"/>
            <a:ext cx="7020004" cy="89999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ctr" anchorCtr="0" compatLnSpc="1">
            <a:noAutofit/>
          </a:bodyPr>
          <a:lstStyle/>
          <a:p>
            <a:pPr lvl="0"/>
            <a:endParaRPr lang="en-US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4324FC9E-309B-4922-9FC8-EDD7934B342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39998" y="1439997"/>
            <a:ext cx="9000000" cy="342000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8DD1284-E17F-4020-B516-D3FCF69E6A17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503998" y="5164924"/>
            <a:ext cx="2348279" cy="39060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lvl1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Liberation Sans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8D6E1D8-3CE8-4004-8875-C7DC54FD4653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3447004" y="5164924"/>
            <a:ext cx="3194995" cy="39060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1" compatLnSpc="1">
            <a:noAutofit/>
          </a:bodyPr>
          <a:lstStyle>
            <a:lvl1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Liberation Sans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1E557FD-3CC1-4F23-B675-24A61043FBEA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7226996" y="5164924"/>
            <a:ext cx="2348279" cy="39060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lvl1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Liberation Sans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fld id="{5920BD29-C02B-4F7B-B29F-DA55508D4AB9}" type="slidenum"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marL="0" marR="0" lvl="0" indent="0" algn="l" defTabSz="914400" rtl="0" fontAlgn="auto" hangingPunct="0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3600" b="0" i="0" u="none" strike="noStrike" kern="1200" cap="none" spc="0" baseline="0">
          <a:solidFill>
            <a:srgbClr val="FFFFFF"/>
          </a:solidFill>
          <a:uFillTx/>
          <a:latin typeface="Liberation Sans" pitchFamily="18"/>
        </a:defRPr>
      </a:lvl1pPr>
    </p:titleStyle>
    <p:bodyStyle>
      <a:lvl1pPr marL="0" marR="0" lvl="0" indent="0" defTabSz="914400" rtl="0" fontAlgn="auto" hangingPunct="0">
        <a:lnSpc>
          <a:spcPct val="100000"/>
        </a:lnSpc>
        <a:spcBef>
          <a:spcPts val="0"/>
        </a:spcBef>
        <a:spcAft>
          <a:spcPts val="1150"/>
        </a:spcAft>
        <a:buNone/>
        <a:tabLst/>
        <a:defRPr lang="fr-FR" sz="2600" b="0" i="0" u="none" strike="noStrike" kern="1200" cap="none" spc="0" baseline="0">
          <a:solidFill>
            <a:srgbClr val="000000"/>
          </a:solidFill>
          <a:uFillTx/>
          <a:latin typeface="Liberation Sans" pitchFamily="18"/>
        </a:defRPr>
      </a:lvl1pPr>
      <a:lvl2pPr marL="685800" marR="0" lvl="1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fr-FR" sz="2400" b="0" i="0" u="none" strike="noStrike" kern="1200" cap="none" spc="0" baseline="0">
          <a:solidFill>
            <a:srgbClr val="000000"/>
          </a:solidFill>
          <a:uFillTx/>
          <a:latin typeface="Calibri"/>
        </a:defRPr>
      </a:lvl2pPr>
      <a:lvl3pPr marL="1143000" marR="0" lvl="2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fr-FR" sz="2000" b="0" i="0" u="none" strike="noStrike" kern="1200" cap="none" spc="0" baseline="0">
          <a:solidFill>
            <a:srgbClr val="000000"/>
          </a:solidFill>
          <a:uFillTx/>
          <a:latin typeface="Calibri"/>
        </a:defRPr>
      </a:lvl3pPr>
      <a:lvl4pPr marL="1600200" marR="0" lvl="3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fr-FR" sz="1800" b="0" i="0" u="none" strike="noStrike" kern="1200" cap="none" spc="0" baseline="0">
          <a:solidFill>
            <a:srgbClr val="000000"/>
          </a:solidFill>
          <a:uFillTx/>
          <a:latin typeface="Calibri"/>
        </a:defRPr>
      </a:lvl4pPr>
      <a:lvl5pPr marL="2057400" marR="0" lvl="4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fr-FR" sz="1800" b="0" i="0" u="none" strike="noStrike" kern="1200" cap="none" spc="0" baseline="0">
          <a:solidFill>
            <a:srgbClr val="000000"/>
          </a:solidFill>
          <a:uFillTx/>
          <a:latin typeface="Calibri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rme libre 1">
            <a:extLst>
              <a:ext uri="{FF2B5EF4-FFF2-40B4-BE49-F238E27FC236}">
                <a16:creationId xmlns:a16="http://schemas.microsoft.com/office/drawing/2014/main" id="{F2FA1661-1F5F-440D-8A93-25A2FF8663CE}"/>
              </a:ext>
            </a:extLst>
          </p:cNvPr>
          <p:cNvSpPr/>
          <p:nvPr/>
        </p:nvSpPr>
        <p:spPr>
          <a:xfrm>
            <a:off x="35999" y="90004"/>
            <a:ext cx="7740002" cy="1170002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val f2"/>
              <a:gd name="f7" fmla="val f3"/>
              <a:gd name="f8" fmla="+- f7 0 f6"/>
              <a:gd name="f9" fmla="*/ f8 1 21600"/>
              <a:gd name="f10" fmla="*/ f6 1 f9"/>
              <a:gd name="f11" fmla="*/ f7 1 f9"/>
              <a:gd name="f12" fmla="*/ f10 f4 1"/>
              <a:gd name="f13" fmla="*/ f11 f4 1"/>
              <a:gd name="f14" fmla="*/ f11 f5 1"/>
              <a:gd name="f15" fmla="*/ f10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2" t="f15" r="f13" b="f14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solidFill>
            <a:srgbClr val="3465A4"/>
          </a:solidFill>
          <a:ln w="18004" cap="flat">
            <a:solidFill>
              <a:srgbClr val="FFBF00"/>
            </a:solidFill>
            <a:prstDash val="solid"/>
            <a:miter/>
          </a:ln>
          <a:effectLst>
            <a:outerShdw dist="35638" dir="2700000" algn="tl">
              <a:srgbClr val="3465A4"/>
            </a:outerShdw>
          </a:effectLst>
        </p:spPr>
        <p:txBody>
          <a:bodyPr vert="horz" wrap="square" lIns="90004" tIns="44997" rIns="90004" bIns="44997" anchor="ctr" anchorCtr="1" compatLnSpc="0">
            <a:noAutofit/>
          </a:bodyPr>
          <a:lstStyle/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Liberation Sans" pitchFamily="18"/>
              <a:ea typeface="DejaVu Sans" pitchFamily="2"/>
              <a:cs typeface="DejaVu Sans" pitchFamily="2"/>
            </a:endParaRPr>
          </a:p>
        </p:txBody>
      </p:sp>
      <p:sp>
        <p:nvSpPr>
          <p:cNvPr id="3" name="Espace réservé du titre 2">
            <a:extLst>
              <a:ext uri="{FF2B5EF4-FFF2-40B4-BE49-F238E27FC236}">
                <a16:creationId xmlns:a16="http://schemas.microsoft.com/office/drawing/2014/main" id="{A427877B-6A11-4ADB-A1E0-04D4D066421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3998" y="270004"/>
            <a:ext cx="7020004" cy="89999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ctr" anchorCtr="0" compatLnSpc="1">
            <a:noAutofit/>
          </a:bodyPr>
          <a:lstStyle/>
          <a:p>
            <a:pPr lvl="0"/>
            <a:endParaRPr lang="en-US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5A2F4FB4-19D5-44D8-83DF-08CBCBB4180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39998" y="1439997"/>
            <a:ext cx="9000000" cy="342000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592EDB2-BB9C-4DE6-9D75-EE4A1930200C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503998" y="5164924"/>
            <a:ext cx="2348279" cy="39060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lvl1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Liberation Sans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EA687A40-F2A8-4856-88D0-0B9C0FA78B8C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3447004" y="5164924"/>
            <a:ext cx="3194995" cy="39060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1" compatLnSpc="1">
            <a:noAutofit/>
          </a:bodyPr>
          <a:lstStyle>
            <a:lvl1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Liberation Sans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1D475B7-8247-47DA-AE76-732E91B8479F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7226996" y="5164924"/>
            <a:ext cx="2348279" cy="39060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lvl1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Liberation Sans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fld id="{04589771-D262-4B15-AB51-5752BB5A34E9}" type="slidenum"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marL="0" marR="0" lvl="0" indent="0" algn="l" defTabSz="914400" rtl="0" fontAlgn="auto" hangingPunct="0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3600" b="0" i="0" u="none" strike="noStrike" kern="1200" cap="none" spc="0" baseline="0">
          <a:solidFill>
            <a:srgbClr val="FFFFFF"/>
          </a:solidFill>
          <a:uFillTx/>
          <a:latin typeface="Liberation Sans" pitchFamily="18"/>
        </a:defRPr>
      </a:lvl1pPr>
    </p:titleStyle>
    <p:bodyStyle>
      <a:lvl1pPr marL="0" marR="0" lvl="0" indent="0" defTabSz="914400" rtl="0" fontAlgn="auto" hangingPunct="0">
        <a:lnSpc>
          <a:spcPct val="100000"/>
        </a:lnSpc>
        <a:spcBef>
          <a:spcPts val="0"/>
        </a:spcBef>
        <a:spcAft>
          <a:spcPts val="1150"/>
        </a:spcAft>
        <a:buNone/>
        <a:tabLst/>
        <a:defRPr lang="fr-FR" sz="2600" b="0" i="0" u="none" strike="noStrike" kern="1200" cap="none" spc="0" baseline="0">
          <a:solidFill>
            <a:srgbClr val="000000"/>
          </a:solidFill>
          <a:uFillTx/>
          <a:latin typeface="Liberation Sans" pitchFamily="18"/>
        </a:defRPr>
      </a:lvl1pPr>
      <a:lvl2pPr marL="685800" marR="0" lvl="1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fr-FR" sz="2400" b="0" i="0" u="none" strike="noStrike" kern="1200" cap="none" spc="0" baseline="0">
          <a:solidFill>
            <a:srgbClr val="000000"/>
          </a:solidFill>
          <a:uFillTx/>
          <a:latin typeface="Calibri"/>
        </a:defRPr>
      </a:lvl2pPr>
      <a:lvl3pPr marL="1143000" marR="0" lvl="2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fr-FR" sz="2000" b="0" i="0" u="none" strike="noStrike" kern="1200" cap="none" spc="0" baseline="0">
          <a:solidFill>
            <a:srgbClr val="000000"/>
          </a:solidFill>
          <a:uFillTx/>
          <a:latin typeface="Calibri"/>
        </a:defRPr>
      </a:lvl3pPr>
      <a:lvl4pPr marL="1600200" marR="0" lvl="3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fr-FR" sz="1800" b="0" i="0" u="none" strike="noStrike" kern="1200" cap="none" spc="0" baseline="0">
          <a:solidFill>
            <a:srgbClr val="000000"/>
          </a:solidFill>
          <a:uFillTx/>
          <a:latin typeface="Calibri"/>
        </a:defRPr>
      </a:lvl4pPr>
      <a:lvl5pPr marL="2057400" marR="0" lvl="4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fr-FR" sz="1800" b="0" i="0" u="none" strike="noStrike" kern="1200" cap="none" spc="0" baseline="0">
          <a:solidFill>
            <a:srgbClr val="000000"/>
          </a:solidFill>
          <a:uFillTx/>
          <a:latin typeface="Calibri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12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g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hyperlink" Target="https://dakota.sandia.gov/content/linux-ubuntu-2004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dakota.sandia.gov/download.html" TargetMode="External"/><Relationship Id="rId5" Type="http://schemas.openxmlformats.org/officeDocument/2006/relationships/hyperlink" Target="https://dakota.sandia.gov/" TargetMode="External"/><Relationship Id="rId4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hyperlink" Target="https://github.com/anhvt2/psi-k-tutorials-2021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Relationship Id="rId6" Type="http://schemas.openxmlformats.org/officeDocument/2006/relationships/hyperlink" Target="https://dakota.sandia.gov/content/manuals" TargetMode="External"/><Relationship Id="rId5" Type="http://schemas.openxmlformats.org/officeDocument/2006/relationships/image" Target="../media/image12.png"/><Relationship Id="rId4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6.png"/><Relationship Id="rId7" Type="http://schemas.openxmlformats.org/officeDocument/2006/relationships/image" Target="../media/image2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gi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2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20.png"/><Relationship Id="rId5" Type="http://schemas.openxmlformats.org/officeDocument/2006/relationships/image" Target="../media/image15.png"/><Relationship Id="rId10" Type="http://schemas.openxmlformats.org/officeDocument/2006/relationships/hyperlink" Target="http://inverseprobability.com/talks/notes/gaussian-processes.html" TargetMode="External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FF426AB-EBE0-4F46-8CC1-F269362D5B1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8" y="172080"/>
            <a:ext cx="7020004" cy="1024201"/>
          </a:xfrm>
        </p:spPr>
        <p:txBody>
          <a:bodyPr/>
          <a:lstStyle/>
          <a:p>
            <a:pPr lvl="0"/>
            <a:r>
              <a:rPr lang="en-US" sz="2400"/>
              <a:t>Anh Tran (SNL); Julien Tranchida (CEA Cadarache)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40EC384-DD82-45F0-BC13-6EF571F36B27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539998" y="2411336"/>
            <a:ext cx="9000000" cy="1477332"/>
          </a:xfrm>
        </p:spPr>
        <p:txBody>
          <a:bodyPr anchor="ctr" anchorCtr="1">
            <a:spAutoFit/>
          </a:bodyPr>
          <a:lstStyle/>
          <a:p>
            <a:pPr lvl="0" algn="ctr"/>
            <a:r>
              <a:rPr lang="en-US" sz="3200" dirty="0"/>
              <a:t>Multi-fidelity Gaussian process and Bayesian optimization for materials design: Application to ternary random alloys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1937A818-5D1D-4394-82C9-8F5B015DDFB0}"/>
              </a:ext>
            </a:extLst>
          </p:cNvPr>
          <p:cNvSpPr txBox="1"/>
          <p:nvPr/>
        </p:nvSpPr>
        <p:spPr>
          <a:xfrm>
            <a:off x="6160135" y="4640317"/>
            <a:ext cx="3870960" cy="103023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0004" tIns="44997" rIns="90004" bIns="44997" anchor="t" anchorCtr="0" compatLnSpc="0">
            <a:spAutoFit/>
          </a:bodyPr>
          <a:lstStyle/>
          <a:p>
            <a:pPr marL="0" marR="0" lvl="0" indent="0" algn="just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 dirty="0">
                <a:solidFill>
                  <a:srgbClr val="000000"/>
                </a:solidFill>
                <a:uFillTx/>
                <a:ea typeface="DejaVu Sans" pitchFamily="2"/>
                <a:cs typeface="DejaVu Sans" pitchFamily="2"/>
              </a:rPr>
              <a:t>Tran, A., </a:t>
            </a:r>
            <a:r>
              <a:rPr lang="en-US" sz="1200" b="0" i="0" u="none" strike="noStrike" kern="1200" cap="none" spc="0" baseline="0" dirty="0" err="1">
                <a:solidFill>
                  <a:srgbClr val="000000"/>
                </a:solidFill>
                <a:uFillTx/>
                <a:ea typeface="DejaVu Sans" pitchFamily="2"/>
                <a:cs typeface="DejaVu Sans" pitchFamily="2"/>
              </a:rPr>
              <a:t>Tranchida</a:t>
            </a:r>
            <a:r>
              <a:rPr lang="en-US" sz="1200" b="0" i="0" u="none" strike="noStrike" kern="1200" cap="none" spc="0" baseline="0" dirty="0">
                <a:solidFill>
                  <a:srgbClr val="000000"/>
                </a:solidFill>
                <a:uFillTx/>
                <a:ea typeface="DejaVu Sans" pitchFamily="2"/>
                <a:cs typeface="DejaVu Sans" pitchFamily="2"/>
              </a:rPr>
              <a:t>, J., </a:t>
            </a:r>
            <a:r>
              <a:rPr lang="en-US" sz="1200" b="0" i="0" u="none" strike="noStrike" kern="1200" cap="none" spc="0" baseline="0" dirty="0" err="1">
                <a:solidFill>
                  <a:srgbClr val="000000"/>
                </a:solidFill>
                <a:uFillTx/>
                <a:ea typeface="DejaVu Sans" pitchFamily="2"/>
                <a:cs typeface="DejaVu Sans" pitchFamily="2"/>
              </a:rPr>
              <a:t>Wildey</a:t>
            </a:r>
            <a:r>
              <a:rPr lang="en-US" sz="1200" b="0" i="0" u="none" strike="noStrike" kern="1200" cap="none" spc="0" baseline="0" dirty="0">
                <a:solidFill>
                  <a:srgbClr val="000000"/>
                </a:solidFill>
                <a:uFillTx/>
                <a:ea typeface="DejaVu Sans" pitchFamily="2"/>
                <a:cs typeface="DejaVu Sans" pitchFamily="2"/>
              </a:rPr>
              <a:t>, T., &amp; Thompson, A. P. (2020). Multi-fidelity machine-learning with uncertainty quantification and Bayesian optimization for materials design: Application to ternary random alloys. The Journal of Chemical Physics, 153(7), 074705.</a:t>
            </a:r>
          </a:p>
        </p:txBody>
      </p:sp>
      <p:sp>
        <p:nvSpPr>
          <p:cNvPr id="5" name="ZoneTexte 3">
            <a:extLst>
              <a:ext uri="{FF2B5EF4-FFF2-40B4-BE49-F238E27FC236}">
                <a16:creationId xmlns:a16="http://schemas.microsoft.com/office/drawing/2014/main" id="{AADE7097-7377-4507-86D8-86E22B2606F9}"/>
              </a:ext>
            </a:extLst>
          </p:cNvPr>
          <p:cNvSpPr txBox="1"/>
          <p:nvPr/>
        </p:nvSpPr>
        <p:spPr>
          <a:xfrm>
            <a:off x="49530" y="4836968"/>
            <a:ext cx="4751070" cy="79523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0004" tIns="44997" rIns="90004" bIns="44997" anchor="t" anchorCtr="0" compatLnSpc="0">
            <a:spAutoFit/>
          </a:bodyPr>
          <a:lstStyle/>
          <a:p>
            <a:pPr marL="0" marR="0" lvl="0" indent="0" algn="just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900" dirty="0"/>
              <a:t>Sandia National Laboratories is a </a:t>
            </a:r>
            <a:r>
              <a:rPr lang="en-US" sz="900" dirty="0" err="1"/>
              <a:t>multimission</a:t>
            </a:r>
            <a:r>
              <a:rPr lang="en-US" sz="900" dirty="0"/>
              <a:t> laboratory managed and operated by National Technology and Engineering Solutions of Sandia, LLC., a wholly owned subsidiary of Honeywell International, Inc., for the U.S. Department of Energy’s National Nuclear Security Administration under contract DE-NA-0003525. The views expressed in the article do not necessarily represent the views of the U.S. Department of Energy or the United States Government.</a:t>
            </a:r>
            <a:endParaRPr lang="en-US" sz="900" b="0" i="0" u="none" strike="noStrike" kern="1200" cap="none" spc="0" baseline="0" dirty="0">
              <a:solidFill>
                <a:srgbClr val="000000"/>
              </a:solidFill>
              <a:uFillTx/>
              <a:latin typeface="Liberation Sans" pitchFamily="18"/>
              <a:ea typeface="DejaVu Sans" pitchFamily="2"/>
              <a:cs typeface="DejaVu Sans" pitchFamily="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47BDCCD-290C-441F-B1F5-6790DC90792F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Gaussian process - Introduction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151770D-F7C9-4FA3-9346-C7648BF45C4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>
            <a:noAutofit/>
          </a:bodyPr>
          <a:lstStyle/>
          <a:p>
            <a:pPr marL="130138" indent="-212762" algn="l" hangingPunct="1">
              <a:lnSpc>
                <a:spcPct val="150000"/>
              </a:lnSpc>
              <a:spcAft>
                <a:spcPts val="0"/>
              </a:spcAft>
              <a:buSzPts val="1399"/>
              <a:buBlip>
                <a:blip r:embed="rId3"/>
              </a:buBlip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spc="-1" dirty="0">
                <a:latin typeface="Arial"/>
              </a:rPr>
              <a:t>Kernels:</a:t>
            </a:r>
          </a:p>
          <a:p>
            <a:pPr marL="815938" lvl="1" indent="-212762">
              <a:lnSpc>
                <a:spcPct val="150000"/>
              </a:lnSpc>
              <a:buSzPts val="1399"/>
              <a:buBlip>
                <a:blip r:embed="rId3"/>
              </a:buBlip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spc="-1" dirty="0">
                <a:latin typeface="Arial"/>
              </a:rPr>
              <a:t>Stationary (default)</a:t>
            </a:r>
          </a:p>
          <a:p>
            <a:pPr marL="815938" lvl="1" indent="-212762">
              <a:lnSpc>
                <a:spcPct val="150000"/>
              </a:lnSpc>
              <a:buSzPts val="1399"/>
              <a:buBlip>
                <a:blip r:embed="rId3"/>
              </a:buBlip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000" spc="-1" dirty="0">
              <a:latin typeface="Arial"/>
            </a:endParaRPr>
          </a:p>
          <a:p>
            <a:pPr marL="815938" lvl="1" indent="-212762">
              <a:lnSpc>
                <a:spcPct val="150000"/>
              </a:lnSpc>
              <a:buSzPts val="1399"/>
              <a:buBlip>
                <a:blip r:embed="rId3"/>
              </a:buBlip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spc="-1" dirty="0">
                <a:latin typeface="Arial"/>
              </a:rPr>
              <a:t>Anisotropic vs. isotropic</a:t>
            </a:r>
          </a:p>
          <a:p>
            <a:pPr marL="815938" lvl="1" indent="-212762">
              <a:lnSpc>
                <a:spcPct val="150000"/>
              </a:lnSpc>
              <a:buSzPts val="1399"/>
              <a:buBlip>
                <a:blip r:embed="rId3"/>
              </a:buBlip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spc="-1" dirty="0">
                <a:latin typeface="Arial"/>
              </a:rPr>
              <a:t>Symmetric positive semi-definite matrix               </a:t>
            </a:r>
          </a:p>
          <a:p>
            <a:pPr marL="815938" lvl="1" indent="-212762">
              <a:lnSpc>
                <a:spcPct val="150000"/>
              </a:lnSpc>
              <a:buSzPts val="1399"/>
              <a:buBlip>
                <a:blip r:embed="rId3"/>
              </a:buBlip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spc="-1" dirty="0">
                <a:latin typeface="Arial"/>
              </a:rPr>
              <a:t>Many good choices</a:t>
            </a:r>
          </a:p>
          <a:p>
            <a:pPr marL="815938" lvl="1" indent="-212762">
              <a:lnSpc>
                <a:spcPct val="150000"/>
              </a:lnSpc>
              <a:buSzPts val="1399"/>
              <a:buBlip>
                <a:blip r:embed="rId3"/>
              </a:buBlip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spc="-1" dirty="0">
                <a:latin typeface="Arial"/>
              </a:rPr>
              <a:t>Affect smoothness of GP</a:t>
            </a:r>
          </a:p>
          <a:p>
            <a:pPr marL="815938" lvl="1" indent="-212762">
              <a:lnSpc>
                <a:spcPct val="150000"/>
              </a:lnSpc>
              <a:buSzPts val="1399"/>
              <a:buBlip>
                <a:blip r:embed="rId3"/>
              </a:buBlip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spc="-1" dirty="0">
                <a:latin typeface="Arial"/>
              </a:rPr>
              <a:t>(hint: first derivative at origin)</a:t>
            </a:r>
          </a:p>
          <a:p>
            <a:pPr marL="130138" indent="-212762" algn="l" hangingPunct="1">
              <a:lnSpc>
                <a:spcPct val="150000"/>
              </a:lnSpc>
              <a:spcAft>
                <a:spcPts val="0"/>
              </a:spcAft>
              <a:buSzPts val="1399"/>
              <a:buBlip>
                <a:blip r:embed="rId3"/>
              </a:buBlip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000" dirty="0"/>
          </a:p>
        </p:txBody>
      </p:sp>
      <p:pic>
        <p:nvPicPr>
          <p:cNvPr id="4" name="">
            <a:extLst>
              <a:ext uri="{FF2B5EF4-FFF2-40B4-BE49-F238E27FC236}">
                <a16:creationId xmlns:a16="http://schemas.microsoft.com/office/drawing/2014/main" id="{165FA904-28A5-4AAB-B8FD-50F91CEBC1F5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1334578" y="2597702"/>
            <a:ext cx="3276359" cy="35208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" name="">
            <a:extLst>
              <a:ext uri="{FF2B5EF4-FFF2-40B4-BE49-F238E27FC236}">
                <a16:creationId xmlns:a16="http://schemas.microsoft.com/office/drawing/2014/main" id="{60A1F547-A834-4C2E-898F-DFCF29BA16A1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1895491" y="1533970"/>
            <a:ext cx="1018797" cy="30455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" name="">
            <a:extLst>
              <a:ext uri="{FF2B5EF4-FFF2-40B4-BE49-F238E27FC236}">
                <a16:creationId xmlns:a16="http://schemas.microsoft.com/office/drawing/2014/main" id="{8A06F160-28E4-4721-919F-188282C1B347}"/>
              </a:ext>
            </a:extLst>
          </p:cNvPr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6138690" y="4299389"/>
            <a:ext cx="3632399" cy="121751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5FE00D7E-3657-4A4D-B180-D2DF643E8E09}"/>
              </a:ext>
            </a:extLst>
          </p:cNvPr>
          <p:cNvSpPr txBox="1"/>
          <p:nvPr/>
        </p:nvSpPr>
        <p:spPr>
          <a:xfrm>
            <a:off x="6344430" y="3046439"/>
            <a:ext cx="3536999" cy="34667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0004" tIns="44997" rIns="90004" bIns="44997" anchor="t" anchorCtr="0" compatLnSpc="0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900" b="0" i="0" u="none" strike="noStrike" kern="1200" cap="none" spc="0" baseline="0" dirty="0">
                <a:solidFill>
                  <a:srgbClr val="000000"/>
                </a:solidFill>
                <a:uFillTx/>
                <a:latin typeface="Liberation Sans" pitchFamily="18"/>
                <a:ea typeface="DejaVu Sans" pitchFamily="2"/>
                <a:cs typeface="DejaVu Sans" pitchFamily="2"/>
              </a:rPr>
              <a:t>B. </a:t>
            </a:r>
            <a:r>
              <a:rPr lang="en-US" sz="900" b="0" i="0" u="none" strike="noStrike" kern="1200" cap="none" spc="0" baseline="0" dirty="0" err="1">
                <a:solidFill>
                  <a:srgbClr val="000000"/>
                </a:solidFill>
                <a:uFillTx/>
                <a:latin typeface="Liberation Sans" pitchFamily="18"/>
                <a:ea typeface="DejaVu Sans" pitchFamily="2"/>
                <a:cs typeface="DejaVu Sans" pitchFamily="2"/>
              </a:rPr>
              <a:t>Shahriari</a:t>
            </a:r>
            <a:r>
              <a:rPr lang="en-US" sz="900" b="0" i="0" u="none" strike="noStrike" kern="1200" cap="none" spc="0" baseline="0" dirty="0">
                <a:solidFill>
                  <a:srgbClr val="000000"/>
                </a:solidFill>
                <a:uFillTx/>
                <a:latin typeface="Liberation Sans" pitchFamily="18"/>
                <a:ea typeface="DejaVu Sans" pitchFamily="2"/>
                <a:cs typeface="DejaVu Sans" pitchFamily="2"/>
              </a:rPr>
              <a:t>, K. </a:t>
            </a:r>
            <a:r>
              <a:rPr lang="en-US" sz="900" b="0" i="0" u="none" strike="noStrike" kern="1200" cap="none" spc="0" baseline="0" dirty="0" err="1">
                <a:solidFill>
                  <a:srgbClr val="000000"/>
                </a:solidFill>
                <a:uFillTx/>
                <a:latin typeface="Liberation Sans" pitchFamily="18"/>
                <a:ea typeface="DejaVu Sans" pitchFamily="2"/>
                <a:cs typeface="DejaVu Sans" pitchFamily="2"/>
              </a:rPr>
              <a:t>Swersky</a:t>
            </a:r>
            <a:r>
              <a:rPr lang="en-US" sz="900" b="0" i="0" u="none" strike="noStrike" kern="1200" cap="none" spc="0" baseline="0" dirty="0">
                <a:solidFill>
                  <a:srgbClr val="000000"/>
                </a:solidFill>
                <a:uFillTx/>
                <a:latin typeface="Liberation Sans" pitchFamily="18"/>
                <a:ea typeface="DejaVu Sans" pitchFamily="2"/>
                <a:cs typeface="DejaVu Sans" pitchFamily="2"/>
              </a:rPr>
              <a:t>, Z. Wang, R. P. Adams, and N. de Freitas, Proc. IEEE 104, 148 (2016).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B7C86AF-A7B5-49C5-9247-F444346158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10937" y="1573767"/>
            <a:ext cx="5223680" cy="137601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FF57604-5B39-48E8-AF8C-8E6B77E644D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Gaussian process - Introduction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B5D8AAA-72E5-4675-901D-056CF268592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39998" y="1439997"/>
            <a:ext cx="9000000" cy="4046402"/>
          </a:xfrm>
        </p:spPr>
        <p:txBody>
          <a:bodyPr>
            <a:noAutofit/>
          </a:bodyPr>
          <a:lstStyle/>
          <a:p>
            <a:pPr marL="130138" marR="0" lvl="0" indent="-212762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ts val="1399"/>
              <a:buFontTx/>
              <a:buBlip>
                <a:blip r:embed="rId3"/>
              </a:buBlip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kumimoji="0" lang="en-US" sz="2000" b="0" i="0" u="none" strike="noStrike" kern="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How to train a GP</a:t>
            </a:r>
          </a:p>
          <a:p>
            <a:pPr marL="815938" lvl="1" indent="-212762">
              <a:lnSpc>
                <a:spcPct val="150000"/>
              </a:lnSpc>
              <a:spcBef>
                <a:spcPts val="0"/>
              </a:spcBef>
              <a:buSzPts val="1399"/>
              <a:buBlip>
                <a:blip r:embed="rId3"/>
              </a:buBlip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kumimoji="0" lang="en-US" sz="2000" b="0" i="0" u="none" strike="noStrike" kern="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Maximizing the log marginal likelihood function</a:t>
            </a:r>
          </a:p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ts val="1399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kumimoji="0" lang="en-US" sz="2000" b="0" i="0" u="none" strike="noStrike" kern="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  <a:p>
            <a:pPr marL="815938" lvl="1" indent="-212762">
              <a:lnSpc>
                <a:spcPct val="150000"/>
              </a:lnSpc>
              <a:spcBef>
                <a:spcPts val="0"/>
              </a:spcBef>
              <a:buSzPts val="1399"/>
              <a:buBlip>
                <a:blip r:embed="rId3"/>
              </a:buBlip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kumimoji="0" lang="en-US" sz="2000" b="0" i="0" u="none" strike="noStrike" kern="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Alternatively, can treat hyper-parameters as stochastic parameters and marginalize out using MC</a:t>
            </a:r>
          </a:p>
          <a:p>
            <a:pPr marL="130138" marR="0" lvl="0" indent="-212762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ts val="1399"/>
              <a:buFontTx/>
              <a:buBlip>
                <a:blip r:embed="rId3"/>
              </a:buBlip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kumimoji="0" lang="en-US" sz="2000" b="0" i="0" u="none" strike="noStrike" kern="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Complexity                </a:t>
            </a:r>
          </a:p>
          <a:p>
            <a:pPr marL="130138" marR="0" lvl="0" indent="-212762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ts val="1399"/>
              <a:buFontTx/>
              <a:buBlip>
                <a:blip r:embed="rId3"/>
              </a:buBlip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kumimoji="0" lang="en-US" sz="2000" b="0" i="0" u="none" strike="noStrike" kern="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More computationally expensive with more data</a:t>
            </a:r>
          </a:p>
          <a:p>
            <a:pPr marL="130138" marR="0" lvl="0" indent="-212762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ts val="1399"/>
              <a:buFontTx/>
              <a:buBlip>
                <a:blip r:embed="rId3"/>
              </a:buBlip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kumimoji="0" lang="en-US" sz="2000" b="0" i="0" u="none" strike="noStrike" kern="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Approximations are available to reduce complexity at the cost of accuracy, e.g. low-rank approx.</a:t>
            </a:r>
          </a:p>
          <a:p>
            <a:pPr lvl="0">
              <a:lnSpc>
                <a:spcPct val="90000"/>
              </a:lnSpc>
              <a:buSzPct val="45000"/>
              <a:buFont typeface="StarSymbol"/>
              <a:buChar char="●"/>
            </a:pPr>
            <a:endParaRPr lang="en-US" sz="2000" dirty="0">
              <a:latin typeface="Liberation Sans" pitchFamily="18"/>
            </a:endParaRPr>
          </a:p>
        </p:txBody>
      </p:sp>
      <p:pic>
        <p:nvPicPr>
          <p:cNvPr id="4" name="">
            <a:extLst>
              <a:ext uri="{FF2B5EF4-FFF2-40B4-BE49-F238E27FC236}">
                <a16:creationId xmlns:a16="http://schemas.microsoft.com/office/drawing/2014/main" id="{8089D667-29FB-4101-8C8F-D4F71AF60F32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2435553" y="3845080"/>
            <a:ext cx="1485717" cy="34271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" name="">
            <a:extLst>
              <a:ext uri="{FF2B5EF4-FFF2-40B4-BE49-F238E27FC236}">
                <a16:creationId xmlns:a16="http://schemas.microsoft.com/office/drawing/2014/main" id="{45B132AE-897A-429D-A7CF-791F52512457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1856433" y="2335866"/>
            <a:ext cx="5981401" cy="656996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7D69117B-B556-4D40-85E3-8FE64851673F}"/>
              </a:ext>
            </a:extLst>
          </p:cNvPr>
          <p:cNvSpPr txBox="1"/>
          <p:nvPr/>
        </p:nvSpPr>
        <p:spPr>
          <a:xfrm>
            <a:off x="7025398" y="3285730"/>
            <a:ext cx="2514600" cy="60300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0004" tIns="44997" rIns="90004" bIns="44997" anchor="t" anchorCtr="0" compatLnSpc="0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900" b="0" i="0" u="none" strike="noStrike" kern="1200" cap="none" spc="0" baseline="0" dirty="0">
                <a:solidFill>
                  <a:srgbClr val="000000"/>
                </a:solidFill>
                <a:uFillTx/>
                <a:latin typeface="Liberation Sans" pitchFamily="18"/>
                <a:ea typeface="DejaVu Sans" pitchFamily="2"/>
                <a:cs typeface="DejaVu Sans" pitchFamily="2"/>
              </a:rPr>
              <a:t>Snoek, J., Larochelle, H., &amp; Adams, R. P. (2012). Practical </a:t>
            </a:r>
            <a:r>
              <a:rPr lang="en-US" sz="900" b="0" i="0" u="none" strike="noStrike" kern="1200" cap="none" spc="0" baseline="0" dirty="0" err="1">
                <a:solidFill>
                  <a:srgbClr val="000000"/>
                </a:solidFill>
                <a:uFillTx/>
                <a:latin typeface="Liberation Sans" pitchFamily="18"/>
                <a:ea typeface="DejaVu Sans" pitchFamily="2"/>
                <a:cs typeface="DejaVu Sans" pitchFamily="2"/>
              </a:rPr>
              <a:t>bayesian</a:t>
            </a:r>
            <a:r>
              <a:rPr lang="en-US" sz="900" b="0" i="0" u="none" strike="noStrike" kern="1200" cap="none" spc="0" baseline="0" dirty="0">
                <a:solidFill>
                  <a:srgbClr val="000000"/>
                </a:solidFill>
                <a:uFillTx/>
                <a:latin typeface="Liberation Sans" pitchFamily="18"/>
                <a:ea typeface="DejaVu Sans" pitchFamily="2"/>
                <a:cs typeface="DejaVu Sans" pitchFamily="2"/>
              </a:rPr>
              <a:t> optimization of machine learning algorithms. Advances in neural information processing systems, 25.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21177DB-F941-4CA0-B5C2-81ECAE5D9943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Gaussian process - Introduction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C6623F2-BAB0-4C5E-B873-6FC25DC80FD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39998" y="1439996"/>
            <a:ext cx="3732457" cy="3794943"/>
          </a:xfrm>
        </p:spPr>
        <p:txBody>
          <a:bodyPr>
            <a:noAutofit/>
          </a:bodyPr>
          <a:lstStyle/>
          <a:p>
            <a:pPr marL="130138" marR="0" lvl="0" indent="-212762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ts val="1399"/>
              <a:buFontTx/>
              <a:buBlip>
                <a:blip r:embed="rId3"/>
              </a:buBlip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kumimoji="0" lang="en-US" sz="1400" b="0" i="0" u="none" strike="noStrike" kern="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What is the point of optimization?</a:t>
            </a:r>
          </a:p>
          <a:p>
            <a:pPr marL="815938" lvl="1" indent="-212762">
              <a:lnSpc>
                <a:spcPct val="150000"/>
              </a:lnSpc>
              <a:spcBef>
                <a:spcPts val="0"/>
              </a:spcBef>
              <a:buSzPts val="1399"/>
              <a:buBlip>
                <a:blip r:embed="rId3"/>
              </a:buBlip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kumimoji="0" lang="en-US" sz="1400" b="0" i="0" u="none" strike="noStrike" kern="0" cap="none" spc="-1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</a:rPr>
              <a:t>Everything is about efficiency</a:t>
            </a:r>
          </a:p>
          <a:p>
            <a:pPr marL="815938" lvl="1" indent="-212762">
              <a:lnSpc>
                <a:spcPct val="150000"/>
              </a:lnSpc>
              <a:spcBef>
                <a:spcPts val="0"/>
              </a:spcBef>
              <a:buSzPts val="1399"/>
              <a:buBlip>
                <a:blip r:embed="rId3"/>
              </a:buBlip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kumimoji="0" lang="en-US" sz="1400" b="0" i="0" u="none" strike="noStrike" kern="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Crux: how to select the next input parameters</a:t>
            </a:r>
          </a:p>
          <a:p>
            <a:pPr marL="815938" lvl="1" indent="-212762">
              <a:lnSpc>
                <a:spcPct val="150000"/>
              </a:lnSpc>
              <a:spcBef>
                <a:spcPts val="0"/>
              </a:spcBef>
              <a:buSzPts val="1399"/>
              <a:buBlip>
                <a:blip r:embed="rId3"/>
              </a:buBlip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kumimoji="0" lang="en-US" sz="1400" b="0" i="0" u="none" strike="noStrike" kern="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Debate of optimization policies</a:t>
            </a:r>
          </a:p>
          <a:p>
            <a:pPr marL="130138" indent="-212762">
              <a:lnSpc>
                <a:spcPct val="150000"/>
              </a:lnSpc>
              <a:buSzPts val="1399"/>
              <a:buBlip>
                <a:blip r:embed="rId3"/>
              </a:buBlip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kumimoji="0" lang="en-US" sz="1400" b="0" i="0" u="none" strike="noStrike" kern="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Bayesian optimization is a </a:t>
            </a:r>
            <a:r>
              <a:rPr kumimoji="0" lang="en-US" sz="1400" b="0" i="0" u="none" strike="noStrike" kern="0" cap="none" spc="-1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</a:rPr>
              <a:t>gradient-free</a:t>
            </a:r>
            <a:r>
              <a:rPr kumimoji="0" lang="en-US" sz="1400" b="0" i="0" u="none" strike="noStrike" kern="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 approach</a:t>
            </a:r>
          </a:p>
          <a:p>
            <a:pPr marL="130138" indent="-212762">
              <a:lnSpc>
                <a:spcPct val="150000"/>
              </a:lnSpc>
              <a:buSzPts val="1399"/>
              <a:buBlip>
                <a:blip r:embed="rId3"/>
              </a:buBlip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kumimoji="0" lang="en-US" sz="1400" b="0" i="0" u="none" strike="noStrike" kern="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Next input parameters are found by maximizing acquisition function</a:t>
            </a:r>
          </a:p>
          <a:p>
            <a:pPr marL="130138" marR="0" lvl="0" indent="-212762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ts val="1399"/>
              <a:buFontTx/>
              <a:buBlip>
                <a:blip r:embed="rId3"/>
              </a:buBlip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kumimoji="0" lang="en-US" sz="1400" b="0" i="0" u="none" strike="noStrike" kern="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Active learning: balancing exploration vs. exploitation</a:t>
            </a:r>
          </a:p>
          <a:p>
            <a:pPr marL="130138" marR="0" lvl="0" indent="-212762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ts val="1399"/>
              <a:buFontTx/>
              <a:buBlip>
                <a:blip r:embed="rId3"/>
              </a:buBlip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kumimoji="0" lang="en-US" sz="1400" b="0" i="0" u="none" strike="noStrike" kern="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Minimal dataset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3B72619-2D1A-4527-82ED-7ED240D9AB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1264" y="1304597"/>
            <a:ext cx="5478970" cy="303092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97F47CF-0FBF-4834-A6F1-3C20B78A41A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Gaussian process - Introduction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BED3C35-55D2-436F-9F99-39C9905782D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>
            <a:noAutofit/>
          </a:bodyPr>
          <a:lstStyle/>
          <a:p>
            <a:pPr marL="130138" marR="0" lvl="0" indent="-212762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ts val="1399"/>
              <a:buFontTx/>
              <a:buBlip>
                <a:blip r:embed="rId3"/>
              </a:buBlip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kumimoji="0" lang="en-US" sz="2000" b="0" i="0" u="none" strike="noStrike" kern="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Acquisition function</a:t>
            </a:r>
          </a:p>
          <a:p>
            <a:pPr marL="130138" marR="0" lvl="0" indent="-212762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ts val="1399"/>
              <a:buFontTx/>
              <a:buBlip>
                <a:blip r:embed="rId3"/>
              </a:buBlip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kumimoji="0" lang="en-US" sz="2000" b="0" i="0" u="none" strike="noStrike" kern="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Probability of improvement (PI)</a:t>
            </a:r>
          </a:p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ts val="1399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kumimoji="0" lang="en-US" sz="2000" b="0" i="0" u="none" strike="noStrike" kern="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  <a:p>
            <a:pPr marL="130138" marR="0" lvl="0" indent="-212762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ts val="1399"/>
              <a:buFontTx/>
              <a:buBlip>
                <a:blip r:embed="rId3"/>
              </a:buBlip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kumimoji="0" lang="en-US" sz="2000" b="0" i="0" u="none" strike="noStrike" kern="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Expected improvement (EI)</a:t>
            </a:r>
          </a:p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ts val="1399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000" kern="0" spc="-1" dirty="0">
              <a:latin typeface="Arial"/>
            </a:endParaRPr>
          </a:p>
          <a:p>
            <a:pPr marL="130138" marR="0" lvl="0" indent="-212762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ts val="1399"/>
              <a:buFontTx/>
              <a:buBlip>
                <a:blip r:embed="rId3"/>
              </a:buBlip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kumimoji="0" lang="en-US" sz="2000" b="0" i="0" u="none" strike="noStrike" kern="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Upper confidence bound (UCB)</a:t>
            </a:r>
          </a:p>
          <a:p>
            <a:pPr marL="130138" marR="0" lvl="0" indent="-212762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ts val="1399"/>
              <a:buFontTx/>
              <a:buBlip>
                <a:blip r:embed="rId3"/>
              </a:buBlip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000" dirty="0">
              <a:latin typeface="Liberation Sans" pitchFamily="18"/>
            </a:endParaRPr>
          </a:p>
        </p:txBody>
      </p:sp>
      <p:pic>
        <p:nvPicPr>
          <p:cNvPr id="4" name="">
            <a:extLst>
              <a:ext uri="{FF2B5EF4-FFF2-40B4-BE49-F238E27FC236}">
                <a16:creationId xmlns:a16="http://schemas.microsoft.com/office/drawing/2014/main" id="{D1F2151F-2202-46FA-8050-BA4799380045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1292036" y="4294804"/>
            <a:ext cx="7495922" cy="31392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" name="">
            <a:extLst>
              <a:ext uri="{FF2B5EF4-FFF2-40B4-BE49-F238E27FC236}">
                <a16:creationId xmlns:a16="http://schemas.microsoft.com/office/drawing/2014/main" id="{24D8B1CE-FDCE-4E86-9DD0-3256A3DAA2F3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1254057" y="3376089"/>
            <a:ext cx="7571881" cy="36144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" name="">
            <a:extLst>
              <a:ext uri="{FF2B5EF4-FFF2-40B4-BE49-F238E27FC236}">
                <a16:creationId xmlns:a16="http://schemas.microsoft.com/office/drawing/2014/main" id="{48E08BA6-ED8B-4E34-AEEC-4596E5ECD2E6}"/>
              </a:ext>
            </a:extLst>
          </p:cNvPr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4826821" y="1435834"/>
            <a:ext cx="3688529" cy="67790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" name="">
            <a:extLst>
              <a:ext uri="{FF2B5EF4-FFF2-40B4-BE49-F238E27FC236}">
                <a16:creationId xmlns:a16="http://schemas.microsoft.com/office/drawing/2014/main" id="{260A8CC1-5093-47FD-9AE3-9CF4B9E110E4}"/>
              </a:ext>
            </a:extLst>
          </p:cNvPr>
          <p:cNvPicPr>
            <a:picLocks noChangeAspect="1"/>
          </p:cNvPicPr>
          <p:nvPr/>
        </p:nvPicPr>
        <p:blipFill>
          <a:blip r:embed="rId7">
            <a:lum/>
            <a:alphaModFix/>
          </a:blip>
          <a:srcRect/>
          <a:stretch>
            <a:fillRect/>
          </a:stretch>
        </p:blipFill>
        <p:spPr>
          <a:xfrm>
            <a:off x="2287232" y="2378432"/>
            <a:ext cx="3628796" cy="45684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80617889-1890-488A-A4C6-4F0143A6A2A1}"/>
              </a:ext>
            </a:extLst>
          </p:cNvPr>
          <p:cNvSpPr txBox="1"/>
          <p:nvPr/>
        </p:nvSpPr>
        <p:spPr>
          <a:xfrm>
            <a:off x="7315200" y="2286000"/>
            <a:ext cx="2514600" cy="68435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0004" tIns="44997" rIns="90004" bIns="44997" anchor="t" anchorCtr="0" compatLnSpc="0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0" baseline="0">
                <a:solidFill>
                  <a:srgbClr val="000000"/>
                </a:solidFill>
                <a:uFillTx/>
                <a:latin typeface="Liberation Sans" pitchFamily="18"/>
                <a:ea typeface="DejaVu Sans" pitchFamily="2"/>
                <a:cs typeface="DejaVu Sans" pitchFamily="2"/>
              </a:rPr>
              <a:t>Mockus, Jonas (1975). “On Bayesian methods for seeking the extremum”. In: Optimization Techniques IFIP Technical Conference. Springer, pp. 400–404.</a:t>
            </a:r>
          </a:p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0" baseline="0">
                <a:solidFill>
                  <a:srgbClr val="000000"/>
                </a:solidFill>
                <a:uFillTx/>
                <a:latin typeface="Liberation Sans" pitchFamily="18"/>
                <a:ea typeface="DejaVu Sans" pitchFamily="2"/>
                <a:cs typeface="DejaVu Sans" pitchFamily="2"/>
              </a:rPr>
              <a:t>Mockus, Jonas (1982). “The Bayesian approach to global optimization”. In: System Modeling and Optimization, pp. 473–481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1C945245-21B6-47B4-B3FF-D2CAC87FA1C7}"/>
              </a:ext>
            </a:extLst>
          </p:cNvPr>
          <p:cNvSpPr txBox="1"/>
          <p:nvPr/>
        </p:nvSpPr>
        <p:spPr>
          <a:xfrm>
            <a:off x="7315556" y="4770360"/>
            <a:ext cx="2514600" cy="69011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0004" tIns="44997" rIns="90004" bIns="44997" anchor="t" anchorCtr="0" compatLnSpc="0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600" b="0" i="0" u="none" strike="noStrike" kern="1200" cap="none" spc="0" baseline="0" dirty="0">
                <a:solidFill>
                  <a:srgbClr val="000000"/>
                </a:solidFill>
                <a:uFillTx/>
                <a:latin typeface="Liberation Sans" pitchFamily="18"/>
                <a:ea typeface="DejaVu Sans" pitchFamily="2"/>
                <a:cs typeface="DejaVu Sans" pitchFamily="2"/>
              </a:rPr>
              <a:t>Srinivas, Niranjan et al. (2009). “Gaussian process optimization in</a:t>
            </a:r>
          </a:p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600" b="0" i="0" u="none" strike="noStrike" kern="1200" cap="none" spc="0" baseline="0" dirty="0">
                <a:solidFill>
                  <a:srgbClr val="000000"/>
                </a:solidFill>
                <a:uFillTx/>
                <a:latin typeface="Liberation Sans" pitchFamily="18"/>
                <a:ea typeface="DejaVu Sans" pitchFamily="2"/>
                <a:cs typeface="DejaVu Sans" pitchFamily="2"/>
              </a:rPr>
              <a:t>the bandit setting: No regret and experimental design”. In: </a:t>
            </a:r>
            <a:r>
              <a:rPr lang="en-US" sz="600" b="0" i="0" u="none" strike="noStrike" kern="1200" cap="none" spc="0" baseline="0" dirty="0" err="1">
                <a:solidFill>
                  <a:srgbClr val="000000"/>
                </a:solidFill>
                <a:uFillTx/>
                <a:latin typeface="Liberation Sans" pitchFamily="18"/>
                <a:ea typeface="DejaVu Sans" pitchFamily="2"/>
                <a:cs typeface="DejaVu Sans" pitchFamily="2"/>
              </a:rPr>
              <a:t>arXiv</a:t>
            </a:r>
            <a:endParaRPr lang="en-US" sz="600" b="0" i="0" u="none" strike="noStrike" kern="1200" cap="none" spc="0" baseline="0" dirty="0">
              <a:solidFill>
                <a:srgbClr val="000000"/>
              </a:solidFill>
              <a:uFillTx/>
              <a:latin typeface="Liberation Sans" pitchFamily="18"/>
              <a:ea typeface="DejaVu Sans" pitchFamily="2"/>
              <a:cs typeface="DejaVu Sans" pitchFamily="2"/>
            </a:endParaRPr>
          </a:p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600" b="0" i="0" u="none" strike="noStrike" kern="1200" cap="none" spc="0" baseline="0" dirty="0">
                <a:solidFill>
                  <a:srgbClr val="000000"/>
                </a:solidFill>
                <a:uFillTx/>
                <a:latin typeface="Liberation Sans" pitchFamily="18"/>
                <a:ea typeface="DejaVu Sans" pitchFamily="2"/>
                <a:cs typeface="DejaVu Sans" pitchFamily="2"/>
              </a:rPr>
              <a:t>preprint arXiv:0912.3995.</a:t>
            </a:r>
          </a:p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600" b="0" i="0" u="none" strike="noStrike" kern="1200" cap="none" spc="0" baseline="0" dirty="0">
                <a:solidFill>
                  <a:srgbClr val="000000"/>
                </a:solidFill>
                <a:uFillTx/>
                <a:latin typeface="Liberation Sans" pitchFamily="18"/>
                <a:ea typeface="DejaVu Sans" pitchFamily="2"/>
                <a:cs typeface="DejaVu Sans" pitchFamily="2"/>
              </a:rPr>
              <a:t>Srinivas, Niranjan et al. (2012). “Information-theoretic regret</a:t>
            </a:r>
          </a:p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600" b="0" i="0" u="none" strike="noStrike" kern="1200" cap="none" spc="0" baseline="0" dirty="0">
                <a:solidFill>
                  <a:srgbClr val="000000"/>
                </a:solidFill>
                <a:uFillTx/>
                <a:latin typeface="Liberation Sans" pitchFamily="18"/>
                <a:ea typeface="DejaVu Sans" pitchFamily="2"/>
                <a:cs typeface="DejaVu Sans" pitchFamily="2"/>
              </a:rPr>
              <a:t>bounds for Gaussian process optimization in the bandit setting”.</a:t>
            </a:r>
          </a:p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600" b="0" i="0" u="none" strike="noStrike" kern="1200" cap="none" spc="0" baseline="0" dirty="0">
                <a:solidFill>
                  <a:srgbClr val="000000"/>
                </a:solidFill>
                <a:uFillTx/>
                <a:latin typeface="Liberation Sans" pitchFamily="18"/>
                <a:ea typeface="DejaVu Sans" pitchFamily="2"/>
                <a:cs typeface="DejaVu Sans" pitchFamily="2"/>
              </a:rPr>
              <a:t>In: IEEE Transactions on Information Theory 58.5,</a:t>
            </a:r>
          </a:p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600" b="0" i="0" u="none" strike="noStrike" kern="1200" cap="none" spc="0" baseline="0" dirty="0">
                <a:solidFill>
                  <a:srgbClr val="000000"/>
                </a:solidFill>
                <a:uFillTx/>
                <a:latin typeface="Liberation Sans" pitchFamily="18"/>
                <a:ea typeface="DejaVu Sans" pitchFamily="2"/>
                <a:cs typeface="DejaVu Sans" pitchFamily="2"/>
              </a:rPr>
              <a:t>pp. 3250–3265.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3BE59B9-39C6-478D-94FF-0F41DDECEEA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Gaussian process - Multi-fidelity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7161D00-FA4C-43D5-AD97-DEDF919747D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39998" y="1439997"/>
            <a:ext cx="9000000" cy="4046402"/>
          </a:xfrm>
        </p:spPr>
        <p:txBody>
          <a:bodyPr>
            <a:normAutofit/>
          </a:bodyPr>
          <a:lstStyle/>
          <a:p>
            <a:pPr marL="130138" marR="0" lvl="0" indent="-212762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ts val="1399"/>
              <a:buFontTx/>
              <a:buBlip>
                <a:blip r:embed="rId3"/>
              </a:buBlip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kumimoji="0" lang="en-US" sz="1400" b="0" i="0" u="none" strike="noStrike" kern="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Auto-regressive formulation</a:t>
            </a:r>
          </a:p>
          <a:p>
            <a:pPr marL="130138" marR="0" lvl="0" indent="-212762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ts val="1399"/>
              <a:buFontTx/>
              <a:buBlip>
                <a:blip r:embed="rId3"/>
              </a:buBlip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kumimoji="0" lang="en-US" sz="1400" b="0" i="0" u="none" strike="noStrike" kern="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Covariance matrix</a:t>
            </a:r>
          </a:p>
          <a:p>
            <a:pPr marL="130138" marR="0" lvl="0" indent="-212762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ts val="1399"/>
              <a:buFontTx/>
              <a:buBlip>
                <a:blip r:embed="rId3"/>
              </a:buBlip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kumimoji="0" lang="en-US" sz="1400" b="0" i="0" u="none" strike="noStrike" kern="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  <a:p>
            <a:pPr marL="130138" marR="0" lvl="0" indent="-212762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ts val="1399"/>
              <a:buFontTx/>
              <a:buBlip>
                <a:blip r:embed="rId3"/>
              </a:buBlip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kumimoji="0" lang="en-US" sz="1400" b="0" i="0" u="none" strike="noStrike" kern="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Posterior mean</a:t>
            </a:r>
          </a:p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ts val="1399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kumimoji="0" lang="en-US" sz="1400" b="0" i="0" u="none" strike="noStrike" kern="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  <a:p>
            <a:pPr marL="130138" marR="0" lvl="0" indent="-212762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ts val="1399"/>
              <a:buFontTx/>
              <a:buBlip>
                <a:blip r:embed="rId3"/>
              </a:buBlip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kumimoji="0" lang="en-US" sz="1400" b="0" i="0" u="none" strike="noStrike" kern="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Posterior variance</a:t>
            </a:r>
          </a:p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ts val="1399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kumimoji="0" lang="en-US" sz="1400" b="0" i="0" u="none" strike="noStrike" kern="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  <a:p>
            <a:pPr marL="130138" marR="0" lvl="0" indent="-212762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ts val="1399"/>
              <a:buFontTx/>
              <a:buBlip>
                <a:blip r:embed="rId3"/>
              </a:buBlip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kumimoji="0" lang="en-US" sz="1400" b="0" i="0" u="none" strike="noStrike" kern="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Log marginal likelihood</a:t>
            </a:r>
          </a:p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ts val="1399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kumimoji="0" lang="en-US" sz="1400" b="0" i="0" u="none" strike="noStrike" kern="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  <a:p>
            <a:pPr marL="130138" marR="0" lvl="0" indent="-212762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ts val="1399"/>
              <a:buFontTx/>
              <a:buBlip>
                <a:blip r:embed="rId3"/>
              </a:buBlip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kumimoji="0" lang="en-US" sz="1400" b="0" i="0" u="none" strike="noStrike" kern="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  <a:p>
            <a:pPr marL="130138" marR="0" lvl="0" indent="-212762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ts val="1399"/>
              <a:buFontTx/>
              <a:buBlip>
                <a:blip r:embed="rId3"/>
              </a:buBlip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kumimoji="0" lang="en-US" sz="1400" b="0" i="0" u="none" strike="noStrike" kern="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Fidelity level to query</a:t>
            </a:r>
          </a:p>
          <a:p>
            <a:pPr marL="130138" marR="0" lvl="0" indent="-212762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ts val="1399"/>
              <a:buFontTx/>
              <a:buBlip>
                <a:blip r:embed="rId3"/>
              </a:buBlip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400" dirty="0">
              <a:latin typeface="Liberation Sans" pitchFamily="18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15955C4B-9DC2-4BCD-BB8B-9B89EAD7D713}"/>
              </a:ext>
            </a:extLst>
          </p:cNvPr>
          <p:cNvSpPr txBox="1"/>
          <p:nvPr/>
        </p:nvSpPr>
        <p:spPr>
          <a:xfrm>
            <a:off x="7880399" y="462238"/>
            <a:ext cx="2057400" cy="187236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0004" tIns="44997" rIns="90004" bIns="44997" anchor="t" anchorCtr="0" compatLnSpc="0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0" baseline="0">
                <a:solidFill>
                  <a:srgbClr val="000000"/>
                </a:solidFill>
                <a:uFillTx/>
                <a:latin typeface="Liberation Sans" pitchFamily="18"/>
                <a:ea typeface="DejaVu Sans" pitchFamily="2"/>
                <a:cs typeface="DejaVu Sans" pitchFamily="2"/>
              </a:rPr>
              <a:t>1. Kennedy, Marc C and Anthony O’Hagan (2000). “Predicting the output from a complex computer code when fast approximations are available”. In: Biometrika 87.1, pp. 1–13</a:t>
            </a:r>
          </a:p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0" baseline="0">
                <a:solidFill>
                  <a:srgbClr val="000000"/>
                </a:solidFill>
                <a:uFillTx/>
                <a:latin typeface="Liberation Sans" pitchFamily="18"/>
                <a:ea typeface="DejaVu Sans" pitchFamily="2"/>
                <a:cs typeface="DejaVu Sans" pitchFamily="2"/>
              </a:rPr>
              <a:t>2. Yang, X., Zhu, X., &amp; Li, J. (2020). When bifidelity meets cokriging: An efficient physics-informed multifidelity method. SIAM Journal on Scientific Computing, 42(1), A220-A249.</a:t>
            </a:r>
          </a:p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0" baseline="0">
                <a:solidFill>
                  <a:srgbClr val="000000"/>
                </a:solidFill>
                <a:uFillTx/>
                <a:latin typeface="Liberation Sans" pitchFamily="18"/>
                <a:ea typeface="DejaVu Sans" pitchFamily="2"/>
                <a:cs typeface="DejaVu Sans" pitchFamily="2"/>
              </a:rPr>
              <a:t>3. Xiao, M., Zhang, G., Breitkopf, P., Villon, P., &amp; Zhang, W. (2018). Extended Co-Kriging interpolation method based on multi-fidelity data. Applied Mathematics and Computation, 323, 120-131.</a:t>
            </a:r>
          </a:p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0" baseline="0">
                <a:solidFill>
                  <a:srgbClr val="000000"/>
                </a:solidFill>
                <a:uFillTx/>
                <a:latin typeface="Liberation Sans" pitchFamily="18"/>
                <a:ea typeface="DejaVu Sans" pitchFamily="2"/>
                <a:cs typeface="DejaVu Sans" pitchFamily="2"/>
              </a:rPr>
              <a:t>4. Tran, A., Wildey, T., &amp; McCann, S. (2020). sMF-BO-2CoGP: A sequential multi-fidelity constrained Bayesian optimization framework for design applications. Journal of Computing and Information Science in Engineering, 20(3).</a:t>
            </a:r>
          </a:p>
        </p:txBody>
      </p:sp>
      <p:pic>
        <p:nvPicPr>
          <p:cNvPr id="5" name="">
            <a:extLst>
              <a:ext uri="{FF2B5EF4-FFF2-40B4-BE49-F238E27FC236}">
                <a16:creationId xmlns:a16="http://schemas.microsoft.com/office/drawing/2014/main" id="{E087E161-2BB9-4EC4-AFA8-0E5A9B8CECB7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2549554" y="3014464"/>
            <a:ext cx="3018955" cy="52343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" name="">
            <a:extLst>
              <a:ext uri="{FF2B5EF4-FFF2-40B4-BE49-F238E27FC236}">
                <a16:creationId xmlns:a16="http://schemas.microsoft.com/office/drawing/2014/main" id="{A9ED142C-829B-4830-98C3-CBECD97739B2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2270519" y="2552220"/>
            <a:ext cx="4066922" cy="27575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" name="">
            <a:extLst>
              <a:ext uri="{FF2B5EF4-FFF2-40B4-BE49-F238E27FC236}">
                <a16:creationId xmlns:a16="http://schemas.microsoft.com/office/drawing/2014/main" id="{4F904C36-390A-4825-AC94-8715221640C2}"/>
              </a:ext>
            </a:extLst>
          </p:cNvPr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2270519" y="1769757"/>
            <a:ext cx="5609880" cy="63792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" name="">
            <a:extLst>
              <a:ext uri="{FF2B5EF4-FFF2-40B4-BE49-F238E27FC236}">
                <a16:creationId xmlns:a16="http://schemas.microsoft.com/office/drawing/2014/main" id="{F3F92948-68FA-4E74-95EC-AC9BF29FF53D}"/>
              </a:ext>
            </a:extLst>
          </p:cNvPr>
          <p:cNvPicPr>
            <a:picLocks noChangeAspect="1"/>
          </p:cNvPicPr>
          <p:nvPr/>
        </p:nvPicPr>
        <p:blipFill>
          <a:blip r:embed="rId7">
            <a:lum/>
            <a:alphaModFix/>
          </a:blip>
          <a:srcRect/>
          <a:stretch>
            <a:fillRect/>
          </a:stretch>
        </p:blipFill>
        <p:spPr>
          <a:xfrm>
            <a:off x="3067050" y="1398419"/>
            <a:ext cx="2057043" cy="32364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9" name="">
            <a:extLst>
              <a:ext uri="{FF2B5EF4-FFF2-40B4-BE49-F238E27FC236}">
                <a16:creationId xmlns:a16="http://schemas.microsoft.com/office/drawing/2014/main" id="{8232B741-7A45-4DEA-B505-81EE24FBCA8E}"/>
              </a:ext>
            </a:extLst>
          </p:cNvPr>
          <p:cNvPicPr>
            <a:picLocks noChangeAspect="1"/>
          </p:cNvPicPr>
          <p:nvPr/>
        </p:nvPicPr>
        <p:blipFill>
          <a:blip r:embed="rId8">
            <a:lum/>
            <a:alphaModFix/>
          </a:blip>
          <a:srcRect/>
          <a:stretch>
            <a:fillRect/>
          </a:stretch>
        </p:blipFill>
        <p:spPr>
          <a:xfrm>
            <a:off x="2855009" y="3589203"/>
            <a:ext cx="3076197" cy="95220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" name="">
            <a:extLst>
              <a:ext uri="{FF2B5EF4-FFF2-40B4-BE49-F238E27FC236}">
                <a16:creationId xmlns:a16="http://schemas.microsoft.com/office/drawing/2014/main" id="{785964BE-0FA3-434A-81E8-D29331332E4D}"/>
              </a:ext>
            </a:extLst>
          </p:cNvPr>
          <p:cNvPicPr>
            <a:picLocks noChangeAspect="1"/>
          </p:cNvPicPr>
          <p:nvPr/>
        </p:nvPicPr>
        <p:blipFill>
          <a:blip r:embed="rId9">
            <a:lum/>
            <a:alphaModFix/>
          </a:blip>
          <a:srcRect/>
          <a:stretch>
            <a:fillRect/>
          </a:stretch>
        </p:blipFill>
        <p:spPr>
          <a:xfrm>
            <a:off x="2700361" y="4592704"/>
            <a:ext cx="2266559" cy="552242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11AED4C-215F-4BCD-B71F-B4629EDA7F73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A multi-scale perspective</a:t>
            </a:r>
          </a:p>
        </p:txBody>
      </p:sp>
      <p:pic>
        <p:nvPicPr>
          <p:cNvPr id="4" name="">
            <a:extLst>
              <a:ext uri="{FF2B5EF4-FFF2-40B4-BE49-F238E27FC236}">
                <a16:creationId xmlns:a16="http://schemas.microsoft.com/office/drawing/2014/main" id="{8F05B5FC-7BAD-467F-9672-1EFD666DCED7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4928637" y="1543979"/>
            <a:ext cx="3925802" cy="251748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B9816319-5F47-41D4-8023-842D6F283E7C}"/>
              </a:ext>
            </a:extLst>
          </p:cNvPr>
          <p:cNvSpPr txBox="1"/>
          <p:nvPr/>
        </p:nvSpPr>
        <p:spPr>
          <a:xfrm>
            <a:off x="5246370" y="4175760"/>
            <a:ext cx="3657600" cy="22860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0004" tIns="44997" rIns="90004" bIns="44997" anchor="t" anchorCtr="0" compatLnSpc="0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00" b="0" i="0" u="none" strike="noStrike" kern="1200" cap="none" spc="0" baseline="0">
                <a:solidFill>
                  <a:srgbClr val="000000"/>
                </a:solidFill>
                <a:uFillTx/>
                <a:latin typeface="Liberation Sans" pitchFamily="18"/>
                <a:ea typeface="DejaVu Sans" pitchFamily="2"/>
                <a:cs typeface="DejaVu Sans" pitchFamily="2"/>
              </a:rPr>
              <a:t>Photo courtesy of Dierk Raabe. http://www.dierk-raabe.com/multiscale-modeling/</a:t>
            </a:r>
          </a:p>
        </p:txBody>
      </p:sp>
      <p:sp>
        <p:nvSpPr>
          <p:cNvPr id="8" name="Espace réservé du texte 2">
            <a:extLst>
              <a:ext uri="{FF2B5EF4-FFF2-40B4-BE49-F238E27FC236}">
                <a16:creationId xmlns:a16="http://schemas.microsoft.com/office/drawing/2014/main" id="{17087BDC-B478-420A-99E0-CE6A9551CBA2}"/>
              </a:ext>
            </a:extLst>
          </p:cNvPr>
          <p:cNvSpPr txBox="1">
            <a:spLocks/>
          </p:cNvSpPr>
          <p:nvPr/>
        </p:nvSpPr>
        <p:spPr>
          <a:xfrm>
            <a:off x="539998" y="1439997"/>
            <a:ext cx="4009142" cy="404640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lvl1pPr marL="0" marR="0" lvl="0" indent="0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1150"/>
              </a:spcAft>
              <a:buNone/>
              <a:tabLst/>
              <a:defRPr lang="fr-FR" sz="2600" b="0" i="0" u="none" strike="noStrike" kern="1200" cap="none" spc="0" baseline="0">
                <a:solidFill>
                  <a:srgbClr val="000000"/>
                </a:solidFill>
                <a:uFillTx/>
                <a:latin typeface="Liberation Sans" pitchFamily="18"/>
              </a:defRPr>
            </a:lvl1pPr>
            <a:lvl2pPr marL="685800" marR="0" lvl="1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fr-FR" sz="2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2pPr>
            <a:lvl3pPr marL="1143000" marR="0" lvl="2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fr-FR" sz="20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3pPr>
            <a:lvl4pPr marL="1600200" marR="0" lvl="3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fr-FR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4pPr>
            <a:lvl5pPr marL="2057400" marR="0" lvl="4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fr-FR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0138" indent="-212762" algn="l" hangingPunct="1">
              <a:lnSpc>
                <a:spcPct val="150000"/>
              </a:lnSpc>
              <a:spcAft>
                <a:spcPts val="0"/>
              </a:spcAft>
              <a:buSzPts val="1399"/>
              <a:buFontTx/>
              <a:buBlip>
                <a:blip r:embed="rId4"/>
              </a:buBlip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kern="0" spc="-1" dirty="0">
                <a:latin typeface="Arial"/>
              </a:rPr>
              <a:t>But try to look at this from a multi-fidelity perspective</a:t>
            </a:r>
          </a:p>
          <a:p>
            <a:pPr marL="130138" indent="-212762" algn="l" hangingPunct="1">
              <a:lnSpc>
                <a:spcPct val="150000"/>
              </a:lnSpc>
              <a:spcAft>
                <a:spcPts val="0"/>
              </a:spcAft>
              <a:buSzPts val="1399"/>
              <a:buFontTx/>
              <a:buBlip>
                <a:blip r:embed="rId4"/>
              </a:buBlip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kern="0" spc="-1" dirty="0">
                <a:latin typeface="Arial"/>
              </a:rPr>
              <a:t>Machine learning prediction is </a:t>
            </a:r>
            <a:r>
              <a:rPr lang="en-US" sz="2000" kern="0" spc="-1" dirty="0">
                <a:solidFill>
                  <a:srgbClr val="FF0000"/>
                </a:solidFill>
                <a:latin typeface="Arial"/>
              </a:rPr>
              <a:t>not very accurate</a:t>
            </a:r>
            <a:r>
              <a:rPr lang="en-US" sz="2000" kern="0" spc="-1" dirty="0">
                <a:latin typeface="Arial"/>
              </a:rPr>
              <a:t>, but computationally </a:t>
            </a:r>
            <a:r>
              <a:rPr lang="en-US" sz="2000" kern="0" spc="-1" dirty="0">
                <a:solidFill>
                  <a:srgbClr val="FF0000"/>
                </a:solidFill>
                <a:latin typeface="Arial"/>
              </a:rPr>
              <a:t>cheap</a:t>
            </a:r>
          </a:p>
          <a:p>
            <a:pPr marL="130138" indent="-212762" algn="l" hangingPunct="1">
              <a:lnSpc>
                <a:spcPct val="150000"/>
              </a:lnSpc>
              <a:spcAft>
                <a:spcPts val="0"/>
              </a:spcAft>
              <a:buSzPts val="1399"/>
              <a:buFontTx/>
              <a:buBlip>
                <a:blip r:embed="rId4"/>
              </a:buBlip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kern="0" spc="-1" dirty="0">
                <a:latin typeface="Arial"/>
              </a:rPr>
              <a:t>DFT is </a:t>
            </a:r>
            <a:r>
              <a:rPr lang="en-US" sz="2000" kern="0" spc="-1" dirty="0">
                <a:solidFill>
                  <a:srgbClr val="FF0000"/>
                </a:solidFill>
                <a:latin typeface="Arial"/>
              </a:rPr>
              <a:t>accurate</a:t>
            </a:r>
            <a:r>
              <a:rPr lang="en-US" sz="2000" kern="0" spc="-1" dirty="0">
                <a:latin typeface="Arial"/>
              </a:rPr>
              <a:t>, but </a:t>
            </a:r>
            <a:r>
              <a:rPr lang="en-US" sz="2000" kern="0" spc="-1" dirty="0">
                <a:solidFill>
                  <a:srgbClr val="FF0000"/>
                </a:solidFill>
                <a:latin typeface="Arial"/>
              </a:rPr>
              <a:t>expensive</a:t>
            </a:r>
          </a:p>
          <a:p>
            <a:pPr marL="130138" indent="-212762" algn="l" hangingPunct="1">
              <a:lnSpc>
                <a:spcPct val="150000"/>
              </a:lnSpc>
              <a:spcAft>
                <a:spcPts val="0"/>
              </a:spcAft>
              <a:buSzPts val="1399"/>
              <a:buFontTx/>
              <a:buBlip>
                <a:blip r:embed="rId4"/>
              </a:buBlip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kern="0" spc="-1" dirty="0">
                <a:latin typeface="Arial"/>
              </a:rPr>
              <a:t>Propose a multi-fidelity approach to support ML prediction with DFT when it’s necessary.</a:t>
            </a:r>
          </a:p>
          <a:p>
            <a:pPr algn="l" hangingPunct="1">
              <a:lnSpc>
                <a:spcPct val="150000"/>
              </a:lnSpc>
              <a:spcAft>
                <a:spcPts val="0"/>
              </a:spcAft>
              <a:buSzPts val="1399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000" kern="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F3BEC82-A892-4A2A-80B0-46AB3F838F3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 dirty="0"/>
              <a:t>Multi-fidelity for multi-scale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5B5E865-FBC0-4A2A-81BD-23455951D0D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31511" y="1546676"/>
            <a:ext cx="3026979" cy="3490143"/>
          </a:xfrm>
        </p:spPr>
        <p:txBody>
          <a:bodyPr>
            <a:normAutofit/>
          </a:bodyPr>
          <a:lstStyle/>
          <a:p>
            <a:pPr marL="130138" indent="-212762" algn="l" hangingPunct="1">
              <a:lnSpc>
                <a:spcPct val="150000"/>
              </a:lnSpc>
              <a:spcAft>
                <a:spcPts val="0"/>
              </a:spcAft>
              <a:buSzPts val="1399"/>
              <a:buFontTx/>
              <a:buBlip>
                <a:blip r:embed="rId3"/>
              </a:buBlip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kern="0" spc="-1" dirty="0">
                <a:latin typeface="Arial"/>
              </a:rPr>
              <a:t>Materials design: inverse problem</a:t>
            </a:r>
          </a:p>
          <a:p>
            <a:pPr marL="130138" indent="-212762" algn="l" hangingPunct="1">
              <a:lnSpc>
                <a:spcPct val="150000"/>
              </a:lnSpc>
              <a:spcAft>
                <a:spcPts val="0"/>
              </a:spcAft>
              <a:buSzPts val="1399"/>
              <a:buFontTx/>
              <a:buBlip>
                <a:blip r:embed="rId3"/>
              </a:buBlip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kern="0" spc="-1" dirty="0">
                <a:latin typeface="Arial"/>
              </a:rPr>
              <a:t>From chemical composition to materials properties</a:t>
            </a:r>
          </a:p>
          <a:p>
            <a:pPr marL="130138" indent="-212762" algn="l" hangingPunct="1">
              <a:lnSpc>
                <a:spcPct val="150000"/>
              </a:lnSpc>
              <a:spcAft>
                <a:spcPts val="0"/>
              </a:spcAft>
              <a:buSzPts val="1399"/>
              <a:buFontTx/>
              <a:buBlip>
                <a:blip r:embed="rId3"/>
              </a:buBlip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000" kern="0" dirty="0"/>
          </a:p>
        </p:txBody>
      </p:sp>
      <p:pic>
        <p:nvPicPr>
          <p:cNvPr id="4" name="">
            <a:extLst>
              <a:ext uri="{FF2B5EF4-FFF2-40B4-BE49-F238E27FC236}">
                <a16:creationId xmlns:a16="http://schemas.microsoft.com/office/drawing/2014/main" id="{19214A49-0DD6-4A03-820F-AD3AAD0533BE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3192780" y="1546676"/>
            <a:ext cx="6855394" cy="4084087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BDCB99E-D00E-4EA7-8773-7376694232D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Bayesian Optimization Parallelism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28B8F55-8D35-4710-B412-F03ABEA19A6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>
            <a:normAutofit/>
          </a:bodyPr>
          <a:lstStyle/>
          <a:p>
            <a:pPr marL="130138" indent="-212762" algn="l" hangingPunct="1">
              <a:lnSpc>
                <a:spcPct val="150000"/>
              </a:lnSpc>
              <a:spcAft>
                <a:spcPts val="0"/>
              </a:spcAft>
              <a:buSzPts val="1399"/>
              <a:buFontTx/>
              <a:buBlip>
                <a:blip r:embed="rId3"/>
              </a:buBlip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kern="0" spc="-1" dirty="0">
                <a:latin typeface="Arial"/>
              </a:rPr>
              <a:t>A MPI perspective: Why parallelize optimization?</a:t>
            </a:r>
          </a:p>
        </p:txBody>
      </p:sp>
      <p:pic>
        <p:nvPicPr>
          <p:cNvPr id="4" name="">
            <a:extLst>
              <a:ext uri="{FF2B5EF4-FFF2-40B4-BE49-F238E27FC236}">
                <a16:creationId xmlns:a16="http://schemas.microsoft.com/office/drawing/2014/main" id="{571E4874-AC8B-4165-B06D-286F9794B3E6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1089660" y="2030730"/>
            <a:ext cx="7469642" cy="3532683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D70BD5F-4EFC-4754-B247-7DCA07F03252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Bayesian Optimization Parallelism</a:t>
            </a:r>
          </a:p>
        </p:txBody>
      </p:sp>
      <p:pic>
        <p:nvPicPr>
          <p:cNvPr id="4" name="">
            <a:extLst>
              <a:ext uri="{FF2B5EF4-FFF2-40B4-BE49-F238E27FC236}">
                <a16:creationId xmlns:a16="http://schemas.microsoft.com/office/drawing/2014/main" id="{BBA050D6-73E4-498F-8CA5-EFFB84EE53CB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541041" y="1963628"/>
            <a:ext cx="6774478" cy="3706922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5" name="Espace réservé du texte 2">
            <a:extLst>
              <a:ext uri="{FF2B5EF4-FFF2-40B4-BE49-F238E27FC236}">
                <a16:creationId xmlns:a16="http://schemas.microsoft.com/office/drawing/2014/main" id="{AA24081C-91D1-42F4-AC4F-71CD9BA870B6}"/>
              </a:ext>
            </a:extLst>
          </p:cNvPr>
          <p:cNvSpPr txBox="1">
            <a:spLocks/>
          </p:cNvSpPr>
          <p:nvPr/>
        </p:nvSpPr>
        <p:spPr>
          <a:xfrm>
            <a:off x="539998" y="1439997"/>
            <a:ext cx="9000000" cy="342000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rmAutofit/>
          </a:bodyPr>
          <a:lstStyle>
            <a:lvl1pPr marL="0" marR="0" lvl="0" indent="0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1150"/>
              </a:spcAft>
              <a:buNone/>
              <a:tabLst/>
              <a:defRPr lang="fr-FR" sz="2600" b="0" i="0" u="none" strike="noStrike" kern="1200" cap="none" spc="0" baseline="0">
                <a:solidFill>
                  <a:srgbClr val="000000"/>
                </a:solidFill>
                <a:uFillTx/>
                <a:latin typeface="Liberation Sans" pitchFamily="18"/>
              </a:defRPr>
            </a:lvl1pPr>
            <a:lvl2pPr marL="685800" marR="0" lvl="1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fr-FR" sz="2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2pPr>
            <a:lvl3pPr marL="1143000" marR="0" lvl="2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fr-FR" sz="20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3pPr>
            <a:lvl4pPr marL="1600200" marR="0" lvl="3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fr-FR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4pPr>
            <a:lvl5pPr marL="2057400" marR="0" lvl="4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fr-FR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0138" indent="-212762" algn="l" hangingPunct="1">
              <a:lnSpc>
                <a:spcPct val="150000"/>
              </a:lnSpc>
              <a:spcAft>
                <a:spcPts val="0"/>
              </a:spcAft>
              <a:buSzPts val="1399"/>
              <a:buFontTx/>
              <a:buBlip>
                <a:blip r:embed="rId4"/>
              </a:buBlip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kern="0" spc="-1" dirty="0">
                <a:latin typeface="Arial"/>
              </a:rPr>
              <a:t>A MPI perspective: Why parallelize optimization?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6B0EA97-4266-4708-8E6B-9A77B31FF4A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Bayesian Optimization Parallelism</a:t>
            </a:r>
          </a:p>
        </p:txBody>
      </p:sp>
      <p:pic>
        <p:nvPicPr>
          <p:cNvPr id="4" name="">
            <a:extLst>
              <a:ext uri="{FF2B5EF4-FFF2-40B4-BE49-F238E27FC236}">
                <a16:creationId xmlns:a16="http://schemas.microsoft.com/office/drawing/2014/main" id="{E9878212-8EFA-4B4D-8B00-1F18169EFADC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539998" y="2514600"/>
            <a:ext cx="8773924" cy="276912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5" name="Espace réservé du texte 2">
            <a:extLst>
              <a:ext uri="{FF2B5EF4-FFF2-40B4-BE49-F238E27FC236}">
                <a16:creationId xmlns:a16="http://schemas.microsoft.com/office/drawing/2014/main" id="{F07E3DD1-3FC8-442B-9B96-CA8861F84909}"/>
              </a:ext>
            </a:extLst>
          </p:cNvPr>
          <p:cNvSpPr txBox="1">
            <a:spLocks/>
          </p:cNvSpPr>
          <p:nvPr/>
        </p:nvSpPr>
        <p:spPr>
          <a:xfrm>
            <a:off x="503998" y="1367607"/>
            <a:ext cx="9000000" cy="342000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rmAutofit/>
          </a:bodyPr>
          <a:lstStyle>
            <a:lvl1pPr marL="0" marR="0" lvl="0" indent="0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1150"/>
              </a:spcAft>
              <a:buNone/>
              <a:tabLst/>
              <a:defRPr lang="fr-FR" sz="2600" b="0" i="0" u="none" strike="noStrike" kern="1200" cap="none" spc="0" baseline="0">
                <a:solidFill>
                  <a:srgbClr val="000000"/>
                </a:solidFill>
                <a:uFillTx/>
                <a:latin typeface="Liberation Sans" pitchFamily="18"/>
              </a:defRPr>
            </a:lvl1pPr>
            <a:lvl2pPr marL="685800" marR="0" lvl="1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fr-FR" sz="2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2pPr>
            <a:lvl3pPr marL="1143000" marR="0" lvl="2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fr-FR" sz="20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3pPr>
            <a:lvl4pPr marL="1600200" marR="0" lvl="3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fr-FR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4pPr>
            <a:lvl5pPr marL="2057400" marR="0" lvl="4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fr-FR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0138" indent="-212762" algn="l" hangingPunct="1">
              <a:lnSpc>
                <a:spcPct val="150000"/>
              </a:lnSpc>
              <a:spcAft>
                <a:spcPts val="0"/>
              </a:spcAft>
              <a:buSzPts val="1399"/>
              <a:buFontTx/>
              <a:buBlip>
                <a:blip r:embed="rId4"/>
              </a:buBlip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kern="0" spc="-1" dirty="0">
                <a:latin typeface="Arial"/>
              </a:rPr>
              <a:t>A MPI perspective</a:t>
            </a:r>
          </a:p>
          <a:p>
            <a:pPr marL="130138" indent="-212762" algn="l" hangingPunct="1">
              <a:lnSpc>
                <a:spcPct val="150000"/>
              </a:lnSpc>
              <a:spcAft>
                <a:spcPts val="0"/>
              </a:spcAft>
              <a:buSzPts val="1399"/>
              <a:buFontTx/>
              <a:buBlip>
                <a:blip r:embed="rId4"/>
              </a:buBlip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kern="0" spc="-1" dirty="0">
                <a:latin typeface="Arial"/>
              </a:rPr>
              <a:t>Why asynchronous parallel?</a:t>
            </a:r>
          </a:p>
          <a:p>
            <a:pPr marL="130138" indent="-212762" algn="l" hangingPunct="1">
              <a:lnSpc>
                <a:spcPct val="150000"/>
              </a:lnSpc>
              <a:spcAft>
                <a:spcPts val="0"/>
              </a:spcAft>
              <a:buSzPts val="1399"/>
              <a:buFontTx/>
              <a:buBlip>
                <a:blip r:embed="rId4"/>
              </a:buBlip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000" kern="0" spc="-1" dirty="0">
              <a:latin typeface="Arial"/>
            </a:endParaRPr>
          </a:p>
          <a:p>
            <a:pPr marL="130138" indent="-212762" algn="l" hangingPunct="1">
              <a:lnSpc>
                <a:spcPct val="150000"/>
              </a:lnSpc>
              <a:spcAft>
                <a:spcPts val="0"/>
              </a:spcAft>
              <a:buSzPts val="1399"/>
              <a:buFontTx/>
              <a:buBlip>
                <a:blip r:embed="rId4"/>
              </a:buBlip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000" kern="0" spc="-1" dirty="0">
              <a:latin typeface="Arial"/>
            </a:endParaRPr>
          </a:p>
          <a:p>
            <a:pPr marL="130138" indent="-212762" algn="l" hangingPunct="1">
              <a:lnSpc>
                <a:spcPct val="150000"/>
              </a:lnSpc>
              <a:spcAft>
                <a:spcPts val="0"/>
              </a:spcAft>
              <a:buSzPts val="1399"/>
              <a:buFontTx/>
              <a:buBlip>
                <a:blip r:embed="rId4"/>
              </a:buBlip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000" kern="0" spc="-1" dirty="0">
              <a:latin typeface="Arial"/>
            </a:endParaRPr>
          </a:p>
          <a:p>
            <a:pPr marL="130138" indent="-212762" algn="l" hangingPunct="1">
              <a:lnSpc>
                <a:spcPct val="150000"/>
              </a:lnSpc>
              <a:spcAft>
                <a:spcPts val="0"/>
              </a:spcAft>
              <a:buSzPts val="1399"/>
              <a:buFontTx/>
              <a:buBlip>
                <a:blip r:embed="rId4"/>
              </a:buBlip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000" kern="0" spc="-1" dirty="0">
              <a:latin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4">
            <a:extLst>
              <a:ext uri="{FF2B5EF4-FFF2-40B4-BE49-F238E27FC236}">
                <a16:creationId xmlns:a16="http://schemas.microsoft.com/office/drawing/2014/main" id="{FEC59B37-24F6-45D0-B466-F1B84AA2872D}"/>
              </a:ext>
            </a:extLst>
          </p:cNvPr>
          <p:cNvSpPr/>
          <p:nvPr/>
        </p:nvSpPr>
        <p:spPr>
          <a:xfrm>
            <a:off x="7515718" y="3937013"/>
            <a:ext cx="1789956" cy="360721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pic>
        <p:nvPicPr>
          <p:cNvPr id="3" name="Image 19">
            <a:extLst>
              <a:ext uri="{FF2B5EF4-FFF2-40B4-BE49-F238E27FC236}">
                <a16:creationId xmlns:a16="http://schemas.microsoft.com/office/drawing/2014/main" id="{6CD28A43-B9A4-4950-A261-960E79E74F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1047" y="4036673"/>
            <a:ext cx="1349270" cy="1372432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CustomShape 7">
            <a:extLst>
              <a:ext uri="{FF2B5EF4-FFF2-40B4-BE49-F238E27FC236}">
                <a16:creationId xmlns:a16="http://schemas.microsoft.com/office/drawing/2014/main" id="{0A5F31D3-9173-4930-BBBE-03A5810A7B13}"/>
              </a:ext>
            </a:extLst>
          </p:cNvPr>
          <p:cNvSpPr/>
          <p:nvPr/>
        </p:nvSpPr>
        <p:spPr>
          <a:xfrm>
            <a:off x="342900" y="1428750"/>
            <a:ext cx="4105802" cy="4090312"/>
          </a:xfrm>
          <a:prstGeom prst="rect">
            <a:avLst/>
          </a:prstGeom>
          <a:noFill/>
          <a:ln w="35999" cap="flat">
            <a:solidFill>
              <a:srgbClr val="3465A4"/>
            </a:solidFill>
            <a:prstDash val="solid"/>
            <a:round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5" name="CustomShape 8">
            <a:extLst>
              <a:ext uri="{FF2B5EF4-FFF2-40B4-BE49-F238E27FC236}">
                <a16:creationId xmlns:a16="http://schemas.microsoft.com/office/drawing/2014/main" id="{89154544-251A-49F5-A623-5D1F99E2F7A6}"/>
              </a:ext>
            </a:extLst>
          </p:cNvPr>
          <p:cNvSpPr/>
          <p:nvPr/>
        </p:nvSpPr>
        <p:spPr>
          <a:xfrm>
            <a:off x="1092305" y="1381960"/>
            <a:ext cx="2606762" cy="370075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CA" sz="2000" b="0" i="0" u="sng" strike="noStrike" kern="1200" cap="none" spc="-1" baseline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rial"/>
                <a:ea typeface="DejaVu Sans"/>
              </a:rPr>
              <a:t>High entropy alloys</a:t>
            </a:r>
            <a:endParaRPr lang="en-CA" sz="2000" b="0" i="0" u="none" strike="noStrike" kern="1200" cap="none" spc="-1" baseline="0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" name="CustomShape 9">
            <a:extLst>
              <a:ext uri="{FF2B5EF4-FFF2-40B4-BE49-F238E27FC236}">
                <a16:creationId xmlns:a16="http://schemas.microsoft.com/office/drawing/2014/main" id="{89109863-BCAC-4EDA-87FE-4EA95B8BC0D8}"/>
              </a:ext>
            </a:extLst>
          </p:cNvPr>
          <p:cNvSpPr/>
          <p:nvPr/>
        </p:nvSpPr>
        <p:spPr>
          <a:xfrm>
            <a:off x="342900" y="1879018"/>
            <a:ext cx="4105802" cy="483836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215999" marR="0" lvl="0" indent="-212762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99"/>
              <a:buBlip>
                <a:blip r:embed="rId3"/>
              </a:buBlip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CA" sz="1400" b="0" i="0" u="none" strike="noStrike" kern="1200" cap="none" spc="-1" baseline="0">
                <a:solidFill>
                  <a:srgbClr val="000000"/>
                </a:solidFill>
                <a:uFillTx/>
                <a:latin typeface="Arial"/>
                <a:ea typeface="DejaVu Sans"/>
              </a:rPr>
              <a:t>Random alloys with four or more principal components.</a:t>
            </a:r>
            <a:endParaRPr lang="en-CA" sz="1400" b="0" i="0" u="none" strike="noStrike" kern="1200" cap="none" spc="-1" baseline="0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" name="CustomShape 10">
            <a:extLst>
              <a:ext uri="{FF2B5EF4-FFF2-40B4-BE49-F238E27FC236}">
                <a16:creationId xmlns:a16="http://schemas.microsoft.com/office/drawing/2014/main" id="{7F10A6EC-8699-4E26-AB5A-237254B4CCED}"/>
              </a:ext>
            </a:extLst>
          </p:cNvPr>
          <p:cNvSpPr/>
          <p:nvPr/>
        </p:nvSpPr>
        <p:spPr>
          <a:xfrm>
            <a:off x="342900" y="2388229"/>
            <a:ext cx="4105802" cy="788761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215999" marR="0" lvl="0" indent="-213475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99"/>
              <a:buBlip>
                <a:blip r:embed="rId3"/>
              </a:buBlip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CA" sz="1400" b="0" i="0" u="none" strike="noStrike" kern="1200" cap="none" spc="-1" baseline="0">
                <a:solidFill>
                  <a:srgbClr val="000000"/>
                </a:solidFill>
                <a:uFillTx/>
                <a:latin typeface="Arial"/>
                <a:ea typeface="DejaVu Sans"/>
              </a:rPr>
              <a:t>HEAs are promising materials (</a:t>
            </a:r>
            <a:r>
              <a:rPr lang="en-CA" sz="1400" b="1" i="0" u="none" strike="noStrike" kern="1200" cap="none" spc="-1" baseline="0">
                <a:solidFill>
                  <a:srgbClr val="000000"/>
                </a:solidFill>
                <a:uFillTx/>
                <a:latin typeface="Arial"/>
                <a:ea typeface="DejaVu Sans"/>
              </a:rPr>
              <a:t>refractory</a:t>
            </a:r>
            <a:r>
              <a:rPr lang="en-CA" sz="1400" b="0" i="0" u="none" strike="noStrike" kern="1200" cap="none" spc="-1" baseline="0">
                <a:solidFill>
                  <a:srgbClr val="000000"/>
                </a:solidFill>
                <a:uFillTx/>
                <a:latin typeface="Arial"/>
                <a:ea typeface="DejaVu Sans"/>
              </a:rPr>
              <a:t> and aerospace applications, </a:t>
            </a:r>
            <a:r>
              <a:rPr lang="en-CA" sz="1400" b="1" i="0" u="none" strike="noStrike" kern="1200" cap="none" spc="-1" baseline="0">
                <a:solidFill>
                  <a:srgbClr val="000000"/>
                </a:solidFill>
                <a:uFillTx/>
                <a:latin typeface="Arial"/>
                <a:ea typeface="DejaVu Sans"/>
              </a:rPr>
              <a:t>nuclear degradation-resistant</a:t>
            </a:r>
            <a:r>
              <a:rPr lang="en-CA" sz="1400" b="0" i="0" u="none" strike="noStrike" kern="1200" cap="none" spc="-1" baseline="0">
                <a:solidFill>
                  <a:srgbClr val="000000"/>
                </a:solidFill>
                <a:uFillTx/>
                <a:latin typeface="Arial"/>
                <a:ea typeface="DejaVu Sans"/>
              </a:rPr>
              <a:t> materials, …).</a:t>
            </a:r>
            <a:endParaRPr lang="en-CA" sz="1400" b="0" i="0" u="none" strike="noStrike" kern="1200" cap="none" spc="-1" baseline="0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8" name="CustomShape 11">
            <a:extLst>
              <a:ext uri="{FF2B5EF4-FFF2-40B4-BE49-F238E27FC236}">
                <a16:creationId xmlns:a16="http://schemas.microsoft.com/office/drawing/2014/main" id="{1A9FF001-EEC8-4569-B292-4CFE21AD5F70}"/>
              </a:ext>
            </a:extLst>
          </p:cNvPr>
          <p:cNvSpPr/>
          <p:nvPr/>
        </p:nvSpPr>
        <p:spPr>
          <a:xfrm>
            <a:off x="4603830" y="2678030"/>
            <a:ext cx="5332213" cy="483836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215999" marR="0" lvl="0" indent="-212762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99"/>
              <a:buBlip>
                <a:blip r:embed="rId3"/>
              </a:buBlip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CA" sz="1400" b="0" i="0" u="none" strike="noStrike" kern="1200" cap="none" spc="-1" baseline="0">
                <a:solidFill>
                  <a:srgbClr val="000000"/>
                </a:solidFill>
                <a:uFillTx/>
                <a:latin typeface="Arial"/>
                <a:ea typeface="DejaVu Sans"/>
              </a:rPr>
              <a:t>In the context of modern random alloys, optimizing functional performances requires the exploration of vast composition spaces.</a:t>
            </a:r>
            <a:endParaRPr lang="en-CA" sz="1400" b="0" i="0" u="none" strike="noStrike" kern="1200" cap="none" spc="-1" baseline="0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9" name="CustomShape 12">
            <a:extLst>
              <a:ext uri="{FF2B5EF4-FFF2-40B4-BE49-F238E27FC236}">
                <a16:creationId xmlns:a16="http://schemas.microsoft.com/office/drawing/2014/main" id="{F684E9A6-0EBC-4C0A-A104-4BEA1C14EE00}"/>
              </a:ext>
            </a:extLst>
          </p:cNvPr>
          <p:cNvSpPr/>
          <p:nvPr/>
        </p:nvSpPr>
        <p:spPr>
          <a:xfrm>
            <a:off x="4603830" y="2092750"/>
            <a:ext cx="5332213" cy="483836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215999" marR="0" lvl="0" indent="-212762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99"/>
              <a:buBlip>
                <a:blip r:embed="rId3"/>
              </a:buBlip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CA" sz="1400" b="0" i="0" u="none" strike="noStrike" kern="1200" cap="none" spc="-1" baseline="0">
                <a:solidFill>
                  <a:srgbClr val="000000"/>
                </a:solidFill>
                <a:uFillTx/>
                <a:latin typeface="Arial"/>
                <a:ea typeface="DejaVu Sans"/>
              </a:rPr>
              <a:t>Materials design can be seen as an inverse problem in the structure-property relationship.</a:t>
            </a:r>
            <a:endParaRPr lang="en-CA" sz="1400" b="0" i="0" u="none" strike="noStrike" kern="1200" cap="none" spc="-1" baseline="0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0" name="CustomShape 15">
            <a:extLst>
              <a:ext uri="{FF2B5EF4-FFF2-40B4-BE49-F238E27FC236}">
                <a16:creationId xmlns:a16="http://schemas.microsoft.com/office/drawing/2014/main" id="{4A33463A-F2EE-4959-9EAE-9D6C2E333302}"/>
              </a:ext>
            </a:extLst>
          </p:cNvPr>
          <p:cNvSpPr/>
          <p:nvPr/>
        </p:nvSpPr>
        <p:spPr>
          <a:xfrm>
            <a:off x="342900" y="3619396"/>
            <a:ext cx="4105802" cy="483836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215999" marR="0" lvl="0" indent="-212762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99"/>
              <a:buBlip>
                <a:blip r:embed="rId3"/>
              </a:buBlip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CA" sz="1400" b="0" i="0" u="none" strike="noStrike" kern="1200" cap="none" spc="-1" baseline="0">
                <a:solidFill>
                  <a:srgbClr val="000000"/>
                </a:solidFill>
                <a:uFillTx/>
                <a:latin typeface="Arial"/>
                <a:ea typeface="DejaVu Sans"/>
              </a:rPr>
              <a:t>Prototypical compositions: FeCoCrMnNi, MoNbTaW. </a:t>
            </a:r>
            <a:endParaRPr lang="en-CA" sz="1400" b="0" i="0" u="none" strike="noStrike" kern="1200" cap="none" spc="-1" baseline="0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1" name="CustomShape 18">
            <a:extLst>
              <a:ext uri="{FF2B5EF4-FFF2-40B4-BE49-F238E27FC236}">
                <a16:creationId xmlns:a16="http://schemas.microsoft.com/office/drawing/2014/main" id="{0CE6182B-C1EE-484A-A4D0-F08707DBBAB4}"/>
              </a:ext>
            </a:extLst>
          </p:cNvPr>
          <p:cNvSpPr/>
          <p:nvPr/>
        </p:nvSpPr>
        <p:spPr>
          <a:xfrm>
            <a:off x="4604653" y="3458132"/>
            <a:ext cx="5337864" cy="856125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215999" marR="0" lvl="0" indent="-212762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99"/>
              <a:buBlip>
                <a:blip r:embed="rId3"/>
              </a:buBlip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CA" sz="1400" b="0" i="0" u="none" strike="noStrike" kern="1200" cap="none" spc="-1" baseline="0">
                <a:solidFill>
                  <a:srgbClr val="000000"/>
                </a:solidFill>
                <a:uFillTx/>
                <a:latin typeface="Arial"/>
                <a:ea typeface="DejaVu Sans"/>
              </a:rPr>
              <a:t>The developed ML approaches will be applied to exploring functional properties of different alloy compositions: AlNbTi, MoNbTaW, ... </a:t>
            </a:r>
            <a:endParaRPr lang="en-CA" sz="1400" b="0" i="0" u="none" strike="noStrike" kern="1200" cap="none" spc="-1" baseline="0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2" name="CustomShape 19">
            <a:extLst>
              <a:ext uri="{FF2B5EF4-FFF2-40B4-BE49-F238E27FC236}">
                <a16:creationId xmlns:a16="http://schemas.microsoft.com/office/drawing/2014/main" id="{B343FE1A-59E9-4834-AC90-D4442FE7C191}"/>
              </a:ext>
            </a:extLst>
          </p:cNvPr>
          <p:cNvSpPr/>
          <p:nvPr/>
        </p:nvSpPr>
        <p:spPr>
          <a:xfrm>
            <a:off x="4603830" y="4385206"/>
            <a:ext cx="5332213" cy="717474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215999" marR="0" lvl="0" indent="-212762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99"/>
              <a:buBlip>
                <a:blip r:embed="rId3"/>
              </a:buBlip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CA" sz="1400" b="0" i="0" u="none" strike="noStrike" kern="1200" cap="none" spc="-1" baseline="0">
                <a:solidFill>
                  <a:srgbClr val="000000"/>
                </a:solidFill>
                <a:uFillTx/>
                <a:latin typeface="Arial"/>
                <a:ea typeface="DejaVu Sans"/>
              </a:rPr>
              <a:t>Comparisons to experimental measurements of additive manufacturing based HEAs performed at Sandia will allow to probe our methods. </a:t>
            </a:r>
            <a:endParaRPr lang="en-CA" sz="1400" b="0" i="0" u="none" strike="noStrike" kern="1200" cap="none" spc="-1" baseline="0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3" name="CustomShape 20">
            <a:extLst>
              <a:ext uri="{FF2B5EF4-FFF2-40B4-BE49-F238E27FC236}">
                <a16:creationId xmlns:a16="http://schemas.microsoft.com/office/drawing/2014/main" id="{4A23C805-3FDE-4BA6-8236-D45935D79BAC}"/>
              </a:ext>
            </a:extLst>
          </p:cNvPr>
          <p:cNvSpPr/>
          <p:nvPr/>
        </p:nvSpPr>
        <p:spPr>
          <a:xfrm>
            <a:off x="342900" y="3117756"/>
            <a:ext cx="4105802" cy="505983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215999" marR="0" lvl="0" indent="-213475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99"/>
              <a:buBlip>
                <a:blip r:embed="rId3"/>
              </a:buBlip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CA" sz="1400" b="0" i="0" u="none" strike="noStrike" kern="1200" cap="none" spc="-1" baseline="0">
                <a:solidFill>
                  <a:srgbClr val="000000"/>
                </a:solidFill>
                <a:uFillTx/>
                <a:latin typeface="Arial"/>
                <a:ea typeface="DejaVu Sans"/>
              </a:rPr>
              <a:t>At Sandia, HEAs are manufactured by</a:t>
            </a:r>
            <a:r>
              <a:rPr lang="en-CA" sz="1400" b="1" i="0" u="none" strike="noStrike" kern="1200" cap="none" spc="-1" baseline="0">
                <a:solidFill>
                  <a:srgbClr val="000000"/>
                </a:solidFill>
                <a:uFillTx/>
                <a:latin typeface="Arial"/>
                <a:ea typeface="DejaVu Sans"/>
              </a:rPr>
              <a:t> additive manufacturing</a:t>
            </a:r>
            <a:r>
              <a:rPr lang="en-CA" sz="1400" b="0" i="0" u="none" strike="noStrike" kern="1200" cap="none" spc="-1" baseline="0">
                <a:solidFill>
                  <a:srgbClr val="000000"/>
                </a:solidFill>
                <a:uFillTx/>
                <a:latin typeface="Arial"/>
                <a:ea typeface="DejaVu Sans"/>
              </a:rPr>
              <a:t> techniques.</a:t>
            </a:r>
            <a:endParaRPr lang="en-CA" sz="1400" b="0" i="0" u="none" strike="noStrike" kern="1200" cap="none" spc="-1" baseline="0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4" name="CustomShape 5">
            <a:extLst>
              <a:ext uri="{FF2B5EF4-FFF2-40B4-BE49-F238E27FC236}">
                <a16:creationId xmlns:a16="http://schemas.microsoft.com/office/drawing/2014/main" id="{BFF90BD3-BD1F-49D8-8C7D-79BE91CC09ED}"/>
              </a:ext>
            </a:extLst>
          </p:cNvPr>
          <p:cNvSpPr/>
          <p:nvPr/>
        </p:nvSpPr>
        <p:spPr>
          <a:xfrm>
            <a:off x="5644600" y="1488277"/>
            <a:ext cx="3474912" cy="381963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CA" sz="2000" b="0" i="0" u="sng" strike="noStrike" kern="1200" cap="none" spc="-1" baseline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rial"/>
                <a:ea typeface="DejaVu Sans"/>
              </a:rPr>
              <a:t>Materials design problem</a:t>
            </a:r>
            <a:endParaRPr lang="en-CA" sz="2000" b="0" i="0" u="none" strike="noStrike" kern="1200" cap="none" spc="-1" baseline="0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5" name="Titre 1">
            <a:extLst>
              <a:ext uri="{FF2B5EF4-FFF2-40B4-BE49-F238E27FC236}">
                <a16:creationId xmlns:a16="http://schemas.microsoft.com/office/drawing/2014/main" id="{10178048-A50A-41D4-B719-7A67B61E188F}"/>
              </a:ext>
            </a:extLst>
          </p:cNvPr>
          <p:cNvSpPr txBox="1"/>
          <p:nvPr/>
        </p:nvSpPr>
        <p:spPr>
          <a:xfrm>
            <a:off x="503998" y="270004"/>
            <a:ext cx="7020004" cy="89999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600" b="0" i="0" u="none" strike="noStrike" kern="1200" cap="none" spc="0" baseline="0">
                <a:solidFill>
                  <a:srgbClr val="FFFFFF"/>
                </a:solidFill>
                <a:uFillTx/>
                <a:latin typeface="Liberation Sans" pitchFamily="18"/>
              </a:rPr>
              <a:t>The problem we are trying to solve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CA36377-D6EF-4B83-91BF-759607643FC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98798" y="228600"/>
            <a:ext cx="7725601" cy="1024201"/>
          </a:xfrm>
        </p:spPr>
        <p:txBody>
          <a:bodyPr/>
          <a:lstStyle/>
          <a:p>
            <a:pPr lvl="0"/>
            <a:r>
              <a:rPr lang="en-US"/>
              <a:t>The code, the data, and the tutorials</a:t>
            </a:r>
          </a:p>
        </p:txBody>
      </p:sp>
      <p:pic>
        <p:nvPicPr>
          <p:cNvPr id="4" name="">
            <a:extLst>
              <a:ext uri="{FF2B5EF4-FFF2-40B4-BE49-F238E27FC236}">
                <a16:creationId xmlns:a16="http://schemas.microsoft.com/office/drawing/2014/main" id="{E2F1997B-C7F0-4797-817F-0172388D6088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7880399" y="538919"/>
            <a:ext cx="2095201" cy="447479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0730F004-A3E0-431B-83DE-52859277C3FB}"/>
              </a:ext>
            </a:extLst>
          </p:cNvPr>
          <p:cNvSpPr txBox="1"/>
          <p:nvPr/>
        </p:nvSpPr>
        <p:spPr>
          <a:xfrm>
            <a:off x="6932886" y="2770791"/>
            <a:ext cx="2940269" cy="230301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0004" tIns="44997" rIns="90004" bIns="44997" anchor="t" anchorCtr="0" compatLnSpc="0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u="none" strike="noStrike" kern="1200" cap="none" spc="0" baseline="0" dirty="0">
                <a:solidFill>
                  <a:srgbClr val="000000"/>
                </a:solidFill>
                <a:uFillTx/>
                <a:latin typeface="Arial" panose="020B0604020202020204" pitchFamily="34" charset="0"/>
                <a:ea typeface="DejaVu Sans" pitchFamily="2"/>
                <a:cs typeface="Arial" panose="020B0604020202020204" pitchFamily="34" charset="0"/>
              </a:rPr>
              <a:t>apt-get install </a:t>
            </a:r>
            <a:r>
              <a:rPr lang="en-US" sz="1000" b="0" u="none" strike="noStrike" kern="1200" cap="none" spc="0" baseline="0" dirty="0" err="1">
                <a:solidFill>
                  <a:srgbClr val="000000"/>
                </a:solidFill>
                <a:uFillTx/>
                <a:latin typeface="Arial" panose="020B0604020202020204" pitchFamily="34" charset="0"/>
                <a:ea typeface="DejaVu Sans" pitchFamily="2"/>
                <a:cs typeface="Arial" panose="020B0604020202020204" pitchFamily="34" charset="0"/>
              </a:rPr>
              <a:t>gcc</a:t>
            </a:r>
            <a:r>
              <a:rPr lang="en-US" sz="1000" b="0" u="none" strike="noStrike" kern="1200" cap="none" spc="0" baseline="0" dirty="0">
                <a:solidFill>
                  <a:srgbClr val="000000"/>
                </a:solidFill>
                <a:uFillTx/>
                <a:latin typeface="Arial" panose="020B0604020202020204" pitchFamily="34" charset="0"/>
                <a:ea typeface="DejaVu Sans" pitchFamily="2"/>
                <a:cs typeface="Arial" panose="020B0604020202020204" pitchFamily="34" charset="0"/>
              </a:rPr>
              <a:t> g++ </a:t>
            </a:r>
            <a:r>
              <a:rPr lang="en-US" sz="1000" b="0" u="none" strike="noStrike" kern="1200" cap="none" spc="0" baseline="0" dirty="0" err="1">
                <a:solidFill>
                  <a:srgbClr val="000000"/>
                </a:solidFill>
                <a:uFillTx/>
                <a:latin typeface="Arial" panose="020B0604020202020204" pitchFamily="34" charset="0"/>
                <a:ea typeface="DejaVu Sans" pitchFamily="2"/>
                <a:cs typeface="Arial" panose="020B0604020202020204" pitchFamily="34" charset="0"/>
              </a:rPr>
              <a:t>gfortran</a:t>
            </a:r>
            <a:r>
              <a:rPr lang="en-US" sz="1000" b="0" u="none" strike="noStrike" kern="1200" cap="none" spc="0" baseline="0" dirty="0">
                <a:solidFill>
                  <a:srgbClr val="000000"/>
                </a:solidFill>
                <a:uFillTx/>
                <a:latin typeface="Arial" panose="020B0604020202020204" pitchFamily="34" charset="0"/>
                <a:ea typeface="DejaVu Sans" pitchFamily="2"/>
                <a:cs typeface="Arial" panose="020B0604020202020204" pitchFamily="34" charset="0"/>
              </a:rPr>
              <a:t> </a:t>
            </a:r>
            <a:r>
              <a:rPr lang="en-US" sz="1000" b="0" u="none" strike="noStrike" kern="1200" cap="none" spc="0" baseline="0" dirty="0" err="1">
                <a:solidFill>
                  <a:srgbClr val="000000"/>
                </a:solidFill>
                <a:uFillTx/>
                <a:latin typeface="Arial" panose="020B0604020202020204" pitchFamily="34" charset="0"/>
                <a:ea typeface="DejaVu Sans" pitchFamily="2"/>
                <a:cs typeface="Arial" panose="020B0604020202020204" pitchFamily="34" charset="0"/>
              </a:rPr>
              <a:t>cmake</a:t>
            </a:r>
            <a:r>
              <a:rPr lang="en-US" sz="1000" b="0" u="none" strike="noStrike" kern="1200" cap="none" spc="0" baseline="0" dirty="0">
                <a:solidFill>
                  <a:srgbClr val="000000"/>
                </a:solidFill>
                <a:uFillTx/>
                <a:latin typeface="Arial" panose="020B0604020202020204" pitchFamily="34" charset="0"/>
                <a:ea typeface="DejaVu Sans" pitchFamily="2"/>
                <a:cs typeface="Arial" panose="020B0604020202020204" pitchFamily="34" charset="0"/>
              </a:rPr>
              <a:t> </a:t>
            </a:r>
            <a:r>
              <a:rPr lang="en-US" sz="1000" b="0" u="none" strike="noStrike" kern="1200" cap="none" spc="0" baseline="0" dirty="0" err="1">
                <a:solidFill>
                  <a:srgbClr val="000000"/>
                </a:solidFill>
                <a:uFillTx/>
                <a:latin typeface="Arial" panose="020B0604020202020204" pitchFamily="34" charset="0"/>
                <a:ea typeface="DejaVu Sans" pitchFamily="2"/>
                <a:cs typeface="Arial" panose="020B0604020202020204" pitchFamily="34" charset="0"/>
              </a:rPr>
              <a:t>libboost</a:t>
            </a:r>
            <a:r>
              <a:rPr lang="en-US" sz="1000" b="0" u="none" strike="noStrike" kern="1200" cap="none" spc="0" baseline="0" dirty="0">
                <a:solidFill>
                  <a:srgbClr val="000000"/>
                </a:solidFill>
                <a:uFillTx/>
                <a:latin typeface="Arial" panose="020B0604020202020204" pitchFamily="34" charset="0"/>
                <a:ea typeface="DejaVu Sans" pitchFamily="2"/>
                <a:cs typeface="Arial" panose="020B0604020202020204" pitchFamily="34" charset="0"/>
              </a:rPr>
              <a:t>-all-dev </a:t>
            </a:r>
            <a:r>
              <a:rPr lang="en-US" sz="1000" b="0" u="none" strike="noStrike" kern="1200" cap="none" spc="0" baseline="0" dirty="0" err="1">
                <a:solidFill>
                  <a:srgbClr val="000000"/>
                </a:solidFill>
                <a:uFillTx/>
                <a:latin typeface="Arial" panose="020B0604020202020204" pitchFamily="34" charset="0"/>
                <a:ea typeface="DejaVu Sans" pitchFamily="2"/>
                <a:cs typeface="Arial" panose="020B0604020202020204" pitchFamily="34" charset="0"/>
              </a:rPr>
              <a:t>libblas</a:t>
            </a:r>
            <a:r>
              <a:rPr lang="en-US" sz="1000" b="0" u="none" strike="noStrike" kern="1200" cap="none" spc="0" baseline="0" dirty="0">
                <a:solidFill>
                  <a:srgbClr val="000000"/>
                </a:solidFill>
                <a:uFillTx/>
                <a:latin typeface="Arial" panose="020B0604020202020204" pitchFamily="34" charset="0"/>
                <a:ea typeface="DejaVu Sans" pitchFamily="2"/>
                <a:cs typeface="Arial" panose="020B0604020202020204" pitchFamily="34" charset="0"/>
              </a:rPr>
              <a:t>-dev </a:t>
            </a:r>
            <a:r>
              <a:rPr lang="en-US" sz="1000" b="0" u="none" strike="noStrike" kern="1200" cap="none" spc="0" baseline="0" dirty="0" err="1">
                <a:solidFill>
                  <a:srgbClr val="000000"/>
                </a:solidFill>
                <a:uFillTx/>
                <a:latin typeface="Arial" panose="020B0604020202020204" pitchFamily="34" charset="0"/>
                <a:ea typeface="DejaVu Sans" pitchFamily="2"/>
                <a:cs typeface="Arial" panose="020B0604020202020204" pitchFamily="34" charset="0"/>
              </a:rPr>
              <a:t>liblapack</a:t>
            </a:r>
            <a:r>
              <a:rPr lang="en-US" sz="1000" b="0" u="none" strike="noStrike" kern="1200" cap="none" spc="0" baseline="0" dirty="0">
                <a:solidFill>
                  <a:srgbClr val="000000"/>
                </a:solidFill>
                <a:uFillTx/>
                <a:latin typeface="Arial" panose="020B0604020202020204" pitchFamily="34" charset="0"/>
                <a:ea typeface="DejaVu Sans" pitchFamily="2"/>
                <a:cs typeface="Arial" panose="020B0604020202020204" pitchFamily="34" charset="0"/>
              </a:rPr>
              <a:t>-dev </a:t>
            </a:r>
            <a:r>
              <a:rPr lang="en-US" sz="1000" b="0" u="none" strike="noStrike" kern="1200" cap="none" spc="0" baseline="0" dirty="0" err="1">
                <a:solidFill>
                  <a:srgbClr val="000000"/>
                </a:solidFill>
                <a:uFillTx/>
                <a:latin typeface="Arial" panose="020B0604020202020204" pitchFamily="34" charset="0"/>
                <a:ea typeface="DejaVu Sans" pitchFamily="2"/>
                <a:cs typeface="Arial" panose="020B0604020202020204" pitchFamily="34" charset="0"/>
              </a:rPr>
              <a:t>libopenmpi</a:t>
            </a:r>
            <a:r>
              <a:rPr lang="en-US" sz="1000" b="0" u="none" strike="noStrike" kern="1200" cap="none" spc="0" baseline="0" dirty="0">
                <a:solidFill>
                  <a:srgbClr val="000000"/>
                </a:solidFill>
                <a:uFillTx/>
                <a:latin typeface="Arial" panose="020B0604020202020204" pitchFamily="34" charset="0"/>
                <a:ea typeface="DejaVu Sans" pitchFamily="2"/>
                <a:cs typeface="Arial" panose="020B0604020202020204" pitchFamily="34" charset="0"/>
              </a:rPr>
              <a:t>-dev </a:t>
            </a:r>
            <a:r>
              <a:rPr lang="en-US" sz="1000" b="0" u="none" strike="noStrike" kern="1200" cap="none" spc="0" baseline="0" dirty="0" err="1">
                <a:solidFill>
                  <a:srgbClr val="000000"/>
                </a:solidFill>
                <a:uFillTx/>
                <a:latin typeface="Arial" panose="020B0604020202020204" pitchFamily="34" charset="0"/>
                <a:ea typeface="DejaVu Sans" pitchFamily="2"/>
                <a:cs typeface="Arial" panose="020B0604020202020204" pitchFamily="34" charset="0"/>
              </a:rPr>
              <a:t>openmpi</a:t>
            </a:r>
            <a:r>
              <a:rPr lang="en-US" sz="1000" b="0" u="none" strike="noStrike" kern="1200" cap="none" spc="0" baseline="0" dirty="0">
                <a:solidFill>
                  <a:srgbClr val="000000"/>
                </a:solidFill>
                <a:uFillTx/>
                <a:latin typeface="Arial" panose="020B0604020202020204" pitchFamily="34" charset="0"/>
                <a:ea typeface="DejaVu Sans" pitchFamily="2"/>
                <a:cs typeface="Arial" panose="020B0604020202020204" pitchFamily="34" charset="0"/>
              </a:rPr>
              <a:t>-bin </a:t>
            </a:r>
            <a:r>
              <a:rPr lang="en-US" sz="1000" b="0" u="none" strike="noStrike" kern="1200" cap="none" spc="0" baseline="0" dirty="0" err="1">
                <a:solidFill>
                  <a:srgbClr val="000000"/>
                </a:solidFill>
                <a:uFillTx/>
                <a:latin typeface="Arial" panose="020B0604020202020204" pitchFamily="34" charset="0"/>
                <a:ea typeface="DejaVu Sans" pitchFamily="2"/>
                <a:cs typeface="Arial" panose="020B0604020202020204" pitchFamily="34" charset="0"/>
              </a:rPr>
              <a:t>gsl</a:t>
            </a:r>
            <a:r>
              <a:rPr lang="en-US" sz="1000" b="0" u="none" strike="noStrike" kern="1200" cap="none" spc="0" baseline="0" dirty="0">
                <a:solidFill>
                  <a:srgbClr val="000000"/>
                </a:solidFill>
                <a:uFillTx/>
                <a:latin typeface="Arial" panose="020B0604020202020204" pitchFamily="34" charset="0"/>
                <a:ea typeface="DejaVu Sans" pitchFamily="2"/>
                <a:cs typeface="Arial" panose="020B0604020202020204" pitchFamily="34" charset="0"/>
              </a:rPr>
              <a:t>-bin </a:t>
            </a:r>
            <a:r>
              <a:rPr lang="en-US" sz="1000" b="0" u="none" strike="noStrike" kern="1200" cap="none" spc="0" baseline="0" dirty="0" err="1">
                <a:solidFill>
                  <a:srgbClr val="000000"/>
                </a:solidFill>
                <a:uFillTx/>
                <a:latin typeface="Arial" panose="020B0604020202020204" pitchFamily="34" charset="0"/>
                <a:ea typeface="DejaVu Sans" pitchFamily="2"/>
                <a:cs typeface="Arial" panose="020B0604020202020204" pitchFamily="34" charset="0"/>
              </a:rPr>
              <a:t>libgsl</a:t>
            </a:r>
            <a:r>
              <a:rPr lang="en-US" sz="1000" b="0" u="none" strike="noStrike" kern="1200" cap="none" spc="0" baseline="0" dirty="0">
                <a:solidFill>
                  <a:srgbClr val="000000"/>
                </a:solidFill>
                <a:uFillTx/>
                <a:latin typeface="Arial" panose="020B0604020202020204" pitchFamily="34" charset="0"/>
                <a:ea typeface="DejaVu Sans" pitchFamily="2"/>
                <a:cs typeface="Arial" panose="020B0604020202020204" pitchFamily="34" charset="0"/>
              </a:rPr>
              <a:t>-dev python </a:t>
            </a:r>
            <a:r>
              <a:rPr lang="en-US" sz="1000" b="0" u="none" strike="noStrike" kern="1200" cap="none" spc="0" baseline="0" dirty="0" err="1">
                <a:solidFill>
                  <a:srgbClr val="000000"/>
                </a:solidFill>
                <a:uFillTx/>
                <a:latin typeface="Arial" panose="020B0604020202020204" pitchFamily="34" charset="0"/>
                <a:ea typeface="DejaVu Sans" pitchFamily="2"/>
                <a:cs typeface="Arial" panose="020B0604020202020204" pitchFamily="34" charset="0"/>
              </a:rPr>
              <a:t>perl</a:t>
            </a:r>
            <a:r>
              <a:rPr lang="en-US" sz="1000" b="0" u="none" strike="noStrike" kern="1200" cap="none" spc="0" baseline="0" dirty="0">
                <a:solidFill>
                  <a:srgbClr val="000000"/>
                </a:solidFill>
                <a:uFillTx/>
                <a:latin typeface="Arial" panose="020B0604020202020204" pitchFamily="34" charset="0"/>
                <a:ea typeface="DejaVu Sans" pitchFamily="2"/>
                <a:cs typeface="Arial" panose="020B0604020202020204" pitchFamily="34" charset="0"/>
              </a:rPr>
              <a:t> libhdf5-dev</a:t>
            </a:r>
          </a:p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000" b="0" u="none" strike="noStrike" kern="1200" cap="none" spc="0" baseline="0" dirty="0">
              <a:solidFill>
                <a:srgbClr val="000000"/>
              </a:solidFill>
              <a:uFillTx/>
              <a:latin typeface="Arial" panose="020B0604020202020204" pitchFamily="34" charset="0"/>
              <a:ea typeface="DejaVu Sans" pitchFamily="2"/>
              <a:cs typeface="Arial" panose="020B0604020202020204" pitchFamily="34" charset="0"/>
            </a:endParaRPr>
          </a:p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u="none" strike="noStrike" kern="1200" cap="none" spc="0" baseline="0" dirty="0" err="1">
                <a:solidFill>
                  <a:srgbClr val="000000"/>
                </a:solidFill>
                <a:uFillTx/>
                <a:latin typeface="Arial" panose="020B0604020202020204" pitchFamily="34" charset="0"/>
                <a:ea typeface="DejaVu Sans" pitchFamily="2"/>
                <a:cs typeface="Arial" panose="020B0604020202020204" pitchFamily="34" charset="0"/>
              </a:rPr>
              <a:t>cmake</a:t>
            </a:r>
            <a:r>
              <a:rPr lang="en-US" sz="1000" b="0" u="none" strike="noStrike" kern="1200" cap="none" spc="0" baseline="0" dirty="0">
                <a:solidFill>
                  <a:srgbClr val="000000"/>
                </a:solidFill>
                <a:uFillTx/>
                <a:latin typeface="Arial" panose="020B0604020202020204" pitchFamily="34" charset="0"/>
                <a:ea typeface="DejaVu Sans" pitchFamily="2"/>
                <a:cs typeface="Arial" panose="020B0604020202020204" pitchFamily="34" charset="0"/>
              </a:rPr>
              <a:t> \</a:t>
            </a:r>
          </a:p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u="none" strike="noStrike" kern="1200" cap="none" spc="0" baseline="0" dirty="0">
                <a:solidFill>
                  <a:srgbClr val="000000"/>
                </a:solidFill>
                <a:uFillTx/>
                <a:latin typeface="Arial" panose="020B0604020202020204" pitchFamily="34" charset="0"/>
                <a:ea typeface="DejaVu Sans" pitchFamily="2"/>
                <a:cs typeface="Arial" panose="020B0604020202020204" pitchFamily="34" charset="0"/>
              </a:rPr>
              <a:t>-D CMAKE_C_FLAGS="-O2" \</a:t>
            </a:r>
          </a:p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u="none" strike="noStrike" kern="1200" cap="none" spc="0" baseline="0" dirty="0">
                <a:solidFill>
                  <a:srgbClr val="000000"/>
                </a:solidFill>
                <a:uFillTx/>
                <a:latin typeface="Arial" panose="020B0604020202020204" pitchFamily="34" charset="0"/>
                <a:ea typeface="DejaVu Sans" pitchFamily="2"/>
                <a:cs typeface="Arial" panose="020B0604020202020204" pitchFamily="34" charset="0"/>
              </a:rPr>
              <a:t>-D CMAKE_CXX_FLAGS="-O2" \</a:t>
            </a:r>
          </a:p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u="none" strike="noStrike" kern="1200" cap="none" spc="0" baseline="0" dirty="0">
                <a:solidFill>
                  <a:srgbClr val="000000"/>
                </a:solidFill>
                <a:uFillTx/>
                <a:latin typeface="Arial" panose="020B0604020202020204" pitchFamily="34" charset="0"/>
                <a:ea typeface="DejaVu Sans" pitchFamily="2"/>
                <a:cs typeface="Arial" panose="020B0604020202020204" pitchFamily="34" charset="0"/>
              </a:rPr>
              <a:t>-D </a:t>
            </a:r>
            <a:r>
              <a:rPr lang="en-US" sz="1000" b="0" u="none" strike="noStrike" kern="1200" cap="none" spc="0" baseline="0" dirty="0" err="1">
                <a:solidFill>
                  <a:srgbClr val="000000"/>
                </a:solidFill>
                <a:uFillTx/>
                <a:latin typeface="Arial" panose="020B0604020202020204" pitchFamily="34" charset="0"/>
                <a:ea typeface="DejaVu Sans" pitchFamily="2"/>
                <a:cs typeface="Arial" panose="020B0604020202020204" pitchFamily="34" charset="0"/>
              </a:rPr>
              <a:t>CMAKE_Fortran_FLAGS</a:t>
            </a:r>
            <a:r>
              <a:rPr lang="en-US" sz="1000" b="0" u="none" strike="noStrike" kern="1200" cap="none" spc="0" baseline="0" dirty="0">
                <a:solidFill>
                  <a:srgbClr val="000000"/>
                </a:solidFill>
                <a:uFillTx/>
                <a:latin typeface="Arial" panose="020B0604020202020204" pitchFamily="34" charset="0"/>
                <a:ea typeface="DejaVu Sans" pitchFamily="2"/>
                <a:cs typeface="Arial" panose="020B0604020202020204" pitchFamily="34" charset="0"/>
              </a:rPr>
              <a:t>="-O2“ \</a:t>
            </a:r>
          </a:p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u="none" strike="noStrike" kern="1200" cap="none" spc="0" baseline="0" dirty="0">
                <a:solidFill>
                  <a:srgbClr val="000000"/>
                </a:solidFill>
                <a:uFillTx/>
                <a:latin typeface="Arial" panose="020B0604020202020204" pitchFamily="34" charset="0"/>
                <a:ea typeface="DejaVu Sans" pitchFamily="2"/>
                <a:cs typeface="Arial" panose="020B0604020202020204" pitchFamily="34" charset="0"/>
              </a:rPr>
              <a:t>-D DAKOTA_HAVE_GSL:BOOL=TRUE \</a:t>
            </a:r>
          </a:p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u="none" strike="noStrike" kern="1200" cap="none" spc="0" baseline="0" dirty="0">
                <a:solidFill>
                  <a:srgbClr val="000000"/>
                </a:solidFill>
                <a:uFillTx/>
                <a:latin typeface="Arial" panose="020B0604020202020204" pitchFamily="34" charset="0"/>
                <a:ea typeface="DejaVu Sans" pitchFamily="2"/>
                <a:cs typeface="Arial" panose="020B0604020202020204" pitchFamily="34" charset="0"/>
              </a:rPr>
              <a:t>-D HAVE_QUESO:BOOL=TRUE \</a:t>
            </a:r>
          </a:p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u="none" strike="noStrike" kern="1200" cap="none" spc="0" baseline="0" dirty="0">
                <a:solidFill>
                  <a:srgbClr val="000000"/>
                </a:solidFill>
                <a:uFillTx/>
                <a:latin typeface="Arial" panose="020B0604020202020204" pitchFamily="34" charset="0"/>
                <a:ea typeface="DejaVu Sans" pitchFamily="2"/>
                <a:cs typeface="Arial" panose="020B0604020202020204" pitchFamily="34" charset="0"/>
              </a:rPr>
              <a:t>-D DAKOTA_HAVE_MPI:BOOL=TRUE \</a:t>
            </a:r>
          </a:p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u="none" strike="noStrike" kern="1200" cap="none" spc="0" baseline="0" dirty="0">
                <a:solidFill>
                  <a:srgbClr val="000000"/>
                </a:solidFill>
                <a:uFillTx/>
                <a:latin typeface="Arial" panose="020B0604020202020204" pitchFamily="34" charset="0"/>
                <a:ea typeface="DejaVu Sans" pitchFamily="2"/>
                <a:cs typeface="Arial" panose="020B0604020202020204" pitchFamily="34" charset="0"/>
              </a:rPr>
              <a:t>-D DAKOTA_HDF5:BOOL=TRUE </a:t>
            </a:r>
            <a:r>
              <a:rPr lang="en-US" sz="1000" dirty="0">
                <a:solidFill>
                  <a:srgbClr val="000000"/>
                </a:solidFill>
                <a:latin typeface="Arial" panose="020B0604020202020204" pitchFamily="34" charset="0"/>
                <a:ea typeface="DejaVu Sans" pitchFamily="2"/>
                <a:cs typeface="Arial" panose="020B0604020202020204" pitchFamily="34" charset="0"/>
              </a:rPr>
              <a:t>\</a:t>
            </a:r>
          </a:p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u="none" strike="noStrike" kern="1200" cap="none" spc="0" baseline="0" dirty="0">
                <a:solidFill>
                  <a:srgbClr val="000000"/>
                </a:solidFill>
                <a:uFillTx/>
                <a:latin typeface="Arial" panose="020B0604020202020204" pitchFamily="34" charset="0"/>
                <a:ea typeface="DejaVu Sans" pitchFamily="2"/>
                <a:cs typeface="Arial" panose="020B0604020202020204" pitchFamily="34" charset="0"/>
              </a:rPr>
              <a:t>-D </a:t>
            </a:r>
            <a:r>
              <a:rPr lang="en-US" sz="1000" b="0" u="none" strike="noStrike" kern="1200" cap="none" spc="0" baseline="0" dirty="0" err="1">
                <a:solidFill>
                  <a:srgbClr val="000000"/>
                </a:solidFill>
                <a:uFillTx/>
                <a:latin typeface="Arial" panose="020B0604020202020204" pitchFamily="34" charset="0"/>
                <a:ea typeface="DejaVu Sans" pitchFamily="2"/>
                <a:cs typeface="Arial" panose="020B0604020202020204" pitchFamily="34" charset="0"/>
              </a:rPr>
              <a:t>Boost_NO_BOOST_CMAKE:BOOL</a:t>
            </a:r>
            <a:r>
              <a:rPr lang="en-US" sz="1000" b="0" u="none" strike="noStrike" kern="1200" cap="none" spc="0" baseline="0" dirty="0">
                <a:solidFill>
                  <a:srgbClr val="000000"/>
                </a:solidFill>
                <a:uFillTx/>
                <a:latin typeface="Arial" panose="020B0604020202020204" pitchFamily="34" charset="0"/>
                <a:ea typeface="DejaVu Sans" pitchFamily="2"/>
                <a:cs typeface="Arial" panose="020B0604020202020204" pitchFamily="34" charset="0"/>
              </a:rPr>
              <a:t>=TRUE\</a:t>
            </a:r>
          </a:p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u="none" strike="noStrike" kern="1200" cap="none" spc="0" baseline="0" dirty="0">
                <a:solidFill>
                  <a:srgbClr val="000000"/>
                </a:solidFill>
                <a:uFillTx/>
                <a:latin typeface="Arial" panose="020B0604020202020204" pitchFamily="34" charset="0"/>
                <a:ea typeface="DejaVu Sans" pitchFamily="2"/>
                <a:cs typeface="Arial" panose="020B0604020202020204" pitchFamily="34" charset="0"/>
              </a:rPr>
              <a:t> ${DAK_SRC}</a:t>
            </a:r>
          </a:p>
        </p:txBody>
      </p:sp>
      <p:sp>
        <p:nvSpPr>
          <p:cNvPr id="7" name="Espace réservé du texte 2">
            <a:extLst>
              <a:ext uri="{FF2B5EF4-FFF2-40B4-BE49-F238E27FC236}">
                <a16:creationId xmlns:a16="http://schemas.microsoft.com/office/drawing/2014/main" id="{6E9451C6-D200-4DD0-AF65-CAAD05F81543}"/>
              </a:ext>
            </a:extLst>
          </p:cNvPr>
          <p:cNvSpPr txBox="1">
            <a:spLocks/>
          </p:cNvSpPr>
          <p:nvPr/>
        </p:nvSpPr>
        <p:spPr>
          <a:xfrm>
            <a:off x="503998" y="1367607"/>
            <a:ext cx="9000000" cy="293799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rmAutofit/>
          </a:bodyPr>
          <a:lstStyle>
            <a:lvl1pPr marL="0" marR="0" lvl="0" indent="0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1150"/>
              </a:spcAft>
              <a:buNone/>
              <a:tabLst/>
              <a:defRPr lang="fr-FR" sz="2600" b="0" i="0" u="none" strike="noStrike" kern="1200" cap="none" spc="0" baseline="0">
                <a:solidFill>
                  <a:srgbClr val="000000"/>
                </a:solidFill>
                <a:uFillTx/>
                <a:latin typeface="Liberation Sans" pitchFamily="18"/>
              </a:defRPr>
            </a:lvl1pPr>
            <a:lvl2pPr marL="685800" marR="0" lvl="1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fr-FR" sz="2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2pPr>
            <a:lvl3pPr marL="1143000" marR="0" lvl="2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fr-FR" sz="20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3pPr>
            <a:lvl4pPr marL="1600200" marR="0" lvl="3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fr-FR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4pPr>
            <a:lvl5pPr marL="2057400" marR="0" lvl="4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fr-FR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0138" indent="-212762" algn="l" hangingPunct="1">
              <a:lnSpc>
                <a:spcPct val="150000"/>
              </a:lnSpc>
              <a:spcAft>
                <a:spcPts val="0"/>
              </a:spcAft>
              <a:buSzPts val="1399"/>
              <a:buFontTx/>
              <a:buBlip>
                <a:blip r:embed="rId4"/>
              </a:buBlip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kern="0" spc="-1" dirty="0">
                <a:latin typeface="Arial"/>
                <a:hlinkClick r:id="rId5"/>
              </a:rPr>
              <a:t>https://dakota.sandia.gov/</a:t>
            </a:r>
            <a:r>
              <a:rPr lang="en-US" sz="2000" kern="0" spc="-1" dirty="0">
                <a:latin typeface="Arial"/>
              </a:rPr>
              <a:t> </a:t>
            </a:r>
          </a:p>
          <a:p>
            <a:pPr marL="130138" indent="-212762" algn="l" hangingPunct="1">
              <a:lnSpc>
                <a:spcPct val="150000"/>
              </a:lnSpc>
              <a:spcAft>
                <a:spcPts val="0"/>
              </a:spcAft>
              <a:buSzPts val="1399"/>
              <a:buFontTx/>
              <a:buBlip>
                <a:blip r:embed="rId4"/>
              </a:buBlip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kern="0" spc="-1" dirty="0">
                <a:latin typeface="Arial"/>
              </a:rPr>
              <a:t>Source code available: </a:t>
            </a:r>
            <a:r>
              <a:rPr lang="en-US" sz="2000" kern="0" spc="-1" dirty="0">
                <a:latin typeface="Arial"/>
                <a:hlinkClick r:id="rId6"/>
              </a:rPr>
              <a:t>https://dakota.sandia.gov/download.html</a:t>
            </a:r>
            <a:r>
              <a:rPr lang="en-US" sz="2000" kern="0" spc="-1" dirty="0">
                <a:latin typeface="Arial"/>
              </a:rPr>
              <a:t>  </a:t>
            </a:r>
          </a:p>
          <a:p>
            <a:pPr marL="130138" indent="-212762" algn="l" hangingPunct="1">
              <a:lnSpc>
                <a:spcPct val="150000"/>
              </a:lnSpc>
              <a:spcAft>
                <a:spcPts val="0"/>
              </a:spcAft>
              <a:buSzPts val="1399"/>
              <a:buFontTx/>
              <a:buBlip>
                <a:blip r:embed="rId4"/>
              </a:buBlip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kern="0" spc="-1" dirty="0">
                <a:latin typeface="Arial"/>
              </a:rPr>
              <a:t>A Sandia National </a:t>
            </a:r>
            <a:r>
              <a:rPr lang="en-US" sz="2000" kern="0" spc="-1" dirty="0" err="1">
                <a:latin typeface="Arial"/>
              </a:rPr>
              <a:t>Laboratories’s</a:t>
            </a:r>
            <a:r>
              <a:rPr lang="en-US" sz="2000" kern="0" spc="-1" dirty="0">
                <a:latin typeface="Arial"/>
              </a:rPr>
              <a:t> flagship software in uncertainty quantification and optimization</a:t>
            </a:r>
          </a:p>
          <a:p>
            <a:pPr marL="130138" indent="-212762" algn="l" hangingPunct="1">
              <a:lnSpc>
                <a:spcPct val="150000"/>
              </a:lnSpc>
              <a:spcAft>
                <a:spcPts val="0"/>
              </a:spcAft>
              <a:buSzPts val="1399"/>
              <a:buFontTx/>
              <a:buBlip>
                <a:blip r:embed="rId4"/>
              </a:buBlip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kern="0" spc="-1" dirty="0">
                <a:latin typeface="Arial"/>
              </a:rPr>
              <a:t>How to compile Dakota on Ubuntu 20.04 LTS: </a:t>
            </a:r>
            <a:r>
              <a:rPr lang="en-US" sz="2000" kern="0" spc="-1" dirty="0">
                <a:latin typeface="Arial"/>
                <a:hlinkClick r:id="rId7"/>
              </a:rPr>
              <a:t>https://dakota.sandia.gov/content/linux-ubuntu-2004</a:t>
            </a:r>
            <a:r>
              <a:rPr lang="en-US" sz="2000" kern="0" spc="-1" dirty="0">
                <a:latin typeface="Arial"/>
              </a:rPr>
              <a:t>  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">
            <a:extLst>
              <a:ext uri="{FF2B5EF4-FFF2-40B4-BE49-F238E27FC236}">
                <a16:creationId xmlns:a16="http://schemas.microsoft.com/office/drawing/2014/main" id="{0D982547-8966-4127-AF90-DAC981477C62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7880399" y="539276"/>
            <a:ext cx="2095201" cy="44747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" name="">
            <a:extLst>
              <a:ext uri="{FF2B5EF4-FFF2-40B4-BE49-F238E27FC236}">
                <a16:creationId xmlns:a16="http://schemas.microsoft.com/office/drawing/2014/main" id="{3539BA0C-BF04-4DCD-BBB1-99F363DF1487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6441986" y="1710116"/>
            <a:ext cx="2782024" cy="3696034"/>
          </a:xfrm>
          <a:prstGeom prst="rect">
            <a:avLst/>
          </a:prstGeom>
          <a:noFill/>
          <a:ln cap="flat">
            <a:noFill/>
          </a:ln>
          <a:effectLst>
            <a:outerShdw dist="35638" dir="2700000" algn="tl">
              <a:srgbClr val="3465A4"/>
            </a:outerShdw>
          </a:effectLst>
        </p:spPr>
      </p:pic>
      <p:sp>
        <p:nvSpPr>
          <p:cNvPr id="5" name="Titre 4">
            <a:extLst>
              <a:ext uri="{FF2B5EF4-FFF2-40B4-BE49-F238E27FC236}">
                <a16:creationId xmlns:a16="http://schemas.microsoft.com/office/drawing/2014/main" id="{A2738407-319D-4ED8-9F1E-FF6A5060A4F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98798" y="228956"/>
            <a:ext cx="7725601" cy="1024201"/>
          </a:xfrm>
        </p:spPr>
        <p:txBody>
          <a:bodyPr/>
          <a:lstStyle/>
          <a:p>
            <a:pPr lvl="0"/>
            <a:r>
              <a:rPr lang="en-US"/>
              <a:t>The code, the data, and the tutorials</a:t>
            </a:r>
          </a:p>
        </p:txBody>
      </p:sp>
      <p:sp>
        <p:nvSpPr>
          <p:cNvPr id="6" name="Espace réservé du texte 2">
            <a:extLst>
              <a:ext uri="{FF2B5EF4-FFF2-40B4-BE49-F238E27FC236}">
                <a16:creationId xmlns:a16="http://schemas.microsoft.com/office/drawing/2014/main" id="{E485C8CA-CF0E-46F0-B02E-A9C20803CD6F}"/>
              </a:ext>
            </a:extLst>
          </p:cNvPr>
          <p:cNvSpPr txBox="1">
            <a:spLocks/>
          </p:cNvSpPr>
          <p:nvPr/>
        </p:nvSpPr>
        <p:spPr>
          <a:xfrm>
            <a:off x="507939" y="1366280"/>
            <a:ext cx="7123491" cy="412012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lvl1pPr marL="0" marR="0" lvl="0" indent="0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1150"/>
              </a:spcAft>
              <a:buNone/>
              <a:tabLst/>
              <a:defRPr lang="fr-FR" sz="2600" b="0" i="0" u="none" strike="noStrike" kern="1200" cap="none" spc="0" baseline="0">
                <a:solidFill>
                  <a:srgbClr val="000000"/>
                </a:solidFill>
                <a:uFillTx/>
                <a:latin typeface="Liberation Sans" pitchFamily="18"/>
              </a:defRPr>
            </a:lvl1pPr>
            <a:lvl2pPr marL="685800" marR="0" lvl="1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fr-FR" sz="2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2pPr>
            <a:lvl3pPr marL="1143000" marR="0" lvl="2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fr-FR" sz="20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3pPr>
            <a:lvl4pPr marL="1600200" marR="0" lvl="3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fr-FR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4pPr>
            <a:lvl5pPr marL="2057400" marR="0" lvl="4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fr-FR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0138" indent="-212762" algn="l" hangingPunct="1">
              <a:lnSpc>
                <a:spcPct val="150000"/>
              </a:lnSpc>
              <a:spcAft>
                <a:spcPts val="0"/>
              </a:spcAft>
              <a:buSzPts val="1399"/>
              <a:buFontTx/>
              <a:buBlip>
                <a:blip r:embed="rId5"/>
              </a:buBlip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kern="0" spc="-1" dirty="0">
                <a:latin typeface="Arial"/>
                <a:hlinkClick r:id="rId6"/>
              </a:rPr>
              <a:t>https://dakota.sandia.gov/content/manuals</a:t>
            </a:r>
            <a:r>
              <a:rPr lang="en-US" sz="1600" kern="0" spc="-1" dirty="0">
                <a:latin typeface="Arial"/>
              </a:rPr>
              <a:t> </a:t>
            </a:r>
          </a:p>
          <a:p>
            <a:pPr marL="130138" indent="-212762" algn="l" hangingPunct="1">
              <a:lnSpc>
                <a:spcPct val="150000"/>
              </a:lnSpc>
              <a:spcAft>
                <a:spcPts val="0"/>
              </a:spcAft>
              <a:buSzPts val="1399"/>
              <a:buFontTx/>
              <a:buBlip>
                <a:blip r:embed="rId5"/>
              </a:buBlip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kern="0" spc="-1" dirty="0">
                <a:latin typeface="Arial"/>
              </a:rPr>
              <a:t>Interface examples: </a:t>
            </a:r>
            <a:r>
              <a:rPr lang="en-US" sz="1600" b="1" kern="0" spc="-1" dirty="0" err="1">
                <a:latin typeface="Arial"/>
              </a:rPr>
              <a:t>src</a:t>
            </a:r>
            <a:r>
              <a:rPr lang="en-US" sz="1600" b="1" kern="0" spc="-1" dirty="0">
                <a:latin typeface="Arial"/>
              </a:rPr>
              <a:t>/</a:t>
            </a:r>
            <a:r>
              <a:rPr lang="en-US" sz="1600" b="1" kern="0" spc="-1" dirty="0" err="1">
                <a:latin typeface="Arial"/>
              </a:rPr>
              <a:t>dakota</a:t>
            </a:r>
            <a:r>
              <a:rPr lang="en-US" sz="1600" b="1" kern="0" spc="-1" dirty="0">
                <a:latin typeface="Arial"/>
              </a:rPr>
              <a:t>-examples/official/drivers/</a:t>
            </a:r>
          </a:p>
          <a:p>
            <a:pPr marL="130138" indent="-212762" algn="l" hangingPunct="1">
              <a:lnSpc>
                <a:spcPct val="150000"/>
              </a:lnSpc>
              <a:spcAft>
                <a:spcPts val="0"/>
              </a:spcAft>
              <a:buSzPts val="1399"/>
              <a:buFontTx/>
              <a:buBlip>
                <a:blip r:embed="rId5"/>
              </a:buBlip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kern="0" spc="-1" dirty="0">
                <a:latin typeface="Arial"/>
              </a:rPr>
              <a:t>Directory</a:t>
            </a:r>
          </a:p>
          <a:p>
            <a:pPr marL="130138" indent="-212762" algn="l" hangingPunct="1">
              <a:lnSpc>
                <a:spcPct val="150000"/>
              </a:lnSpc>
              <a:spcAft>
                <a:spcPts val="0"/>
              </a:spcAft>
              <a:buSzPts val="1399"/>
              <a:buFontTx/>
              <a:buBlip>
                <a:blip r:embed="rId5"/>
              </a:buBlip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kern="0" spc="-1" dirty="0">
                <a:latin typeface="Arial"/>
              </a:rPr>
              <a:t>Two pseudo-simulations</a:t>
            </a:r>
          </a:p>
          <a:p>
            <a:pPr marL="815938" lvl="1" indent="-212762">
              <a:lnSpc>
                <a:spcPct val="150000"/>
              </a:lnSpc>
              <a:buSzPts val="1399"/>
              <a:buBlip>
                <a:blip r:embed="rId5"/>
              </a:buBlip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b="1" kern="0" spc="-1" dirty="0">
                <a:latin typeface="Arial"/>
              </a:rPr>
              <a:t>snap_query.py</a:t>
            </a:r>
          </a:p>
          <a:p>
            <a:pPr marL="815938" lvl="1" indent="-212762">
              <a:lnSpc>
                <a:spcPct val="150000"/>
              </a:lnSpc>
              <a:buSzPts val="1399"/>
              <a:buBlip>
                <a:blip r:embed="rId5"/>
              </a:buBlip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b="1" kern="0" spc="-1" dirty="0">
                <a:latin typeface="Arial"/>
              </a:rPr>
              <a:t>dft_query.py</a:t>
            </a:r>
          </a:p>
          <a:p>
            <a:pPr marL="130138" indent="-212762" algn="l" hangingPunct="1">
              <a:lnSpc>
                <a:spcPct val="150000"/>
              </a:lnSpc>
              <a:spcAft>
                <a:spcPts val="0"/>
              </a:spcAft>
              <a:buSzPts val="1399"/>
              <a:buFontTx/>
              <a:buBlip>
                <a:blip r:embed="rId5"/>
              </a:buBlip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kern="0" spc="-1" dirty="0">
                <a:latin typeface="Arial"/>
              </a:rPr>
              <a:t>Input: </a:t>
            </a:r>
            <a:r>
              <a:rPr lang="en-US" sz="1600" b="1" kern="0" spc="-1" dirty="0">
                <a:latin typeface="Arial"/>
              </a:rPr>
              <a:t>params.in</a:t>
            </a:r>
          </a:p>
          <a:p>
            <a:pPr marL="130138" indent="-212762" algn="l" hangingPunct="1">
              <a:lnSpc>
                <a:spcPct val="150000"/>
              </a:lnSpc>
              <a:spcAft>
                <a:spcPts val="0"/>
              </a:spcAft>
              <a:buSzPts val="1399"/>
              <a:buFontTx/>
              <a:buBlip>
                <a:blip r:embed="rId5"/>
              </a:buBlip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kern="0" spc="-1" dirty="0">
                <a:latin typeface="Arial"/>
              </a:rPr>
              <a:t>Output: </a:t>
            </a:r>
            <a:r>
              <a:rPr lang="en-US" sz="1600" b="1" kern="0" spc="-1" dirty="0" err="1">
                <a:latin typeface="Arial"/>
              </a:rPr>
              <a:t>results.out</a:t>
            </a:r>
            <a:endParaRPr lang="en-US" sz="1600" b="1" kern="0" spc="-1" dirty="0">
              <a:latin typeface="Arial"/>
            </a:endParaRPr>
          </a:p>
          <a:p>
            <a:pPr marL="130138" indent="-212762" algn="l" hangingPunct="1">
              <a:lnSpc>
                <a:spcPct val="150000"/>
              </a:lnSpc>
              <a:spcAft>
                <a:spcPts val="0"/>
              </a:spcAft>
              <a:buSzPts val="1399"/>
              <a:buFontTx/>
              <a:buBlip>
                <a:blip r:embed="rId5"/>
              </a:buBlip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kern="0" spc="-1" dirty="0">
                <a:latin typeface="Arial"/>
              </a:rPr>
              <a:t>I/O interface (direct interface with Python also available)</a:t>
            </a:r>
          </a:p>
          <a:p>
            <a:pPr marL="130138" indent="-212762" algn="l" hangingPunct="1">
              <a:lnSpc>
                <a:spcPct val="150000"/>
              </a:lnSpc>
              <a:spcAft>
                <a:spcPts val="0"/>
              </a:spcAft>
              <a:buSzPts val="1399"/>
              <a:buFontTx/>
              <a:buBlip>
                <a:blip r:embed="rId5"/>
              </a:buBlip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kern="0" spc="-1" dirty="0">
                <a:latin typeface="Arial"/>
              </a:rPr>
              <a:t>Dakota input file: </a:t>
            </a:r>
            <a:r>
              <a:rPr lang="en-US" sz="1600" b="1" kern="0" spc="-1" dirty="0">
                <a:latin typeface="Arial"/>
              </a:rPr>
              <a:t>dakota_dft.in</a:t>
            </a:r>
          </a:p>
          <a:p>
            <a:pPr marL="130138" indent="-212762" algn="l" hangingPunct="1">
              <a:lnSpc>
                <a:spcPct val="150000"/>
              </a:lnSpc>
              <a:spcAft>
                <a:spcPts val="0"/>
              </a:spcAft>
              <a:buSzPts val="1399"/>
              <a:buFontTx/>
              <a:buBlip>
                <a:blip r:embed="rId5"/>
              </a:buBlip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b="1" kern="0" spc="-1" dirty="0">
                <a:latin typeface="Arial"/>
                <a:hlinkClick r:id="rId7"/>
              </a:rPr>
              <a:t>https://github.com/anhvt2/psi-k-tutorials-2021</a:t>
            </a:r>
            <a:r>
              <a:rPr lang="en-US" sz="1600" b="1" kern="0" spc="-1" dirty="0">
                <a:latin typeface="Arial"/>
              </a:rPr>
              <a:t> 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F96D30E-12AD-4D9B-9DFD-756C77E40094}"/>
              </a:ext>
            </a:extLst>
          </p:cNvPr>
          <p:cNvSpPr txBox="1"/>
          <p:nvPr/>
        </p:nvSpPr>
        <p:spPr>
          <a:xfrm>
            <a:off x="146962" y="253672"/>
            <a:ext cx="7609115" cy="89999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600" b="0" i="0" u="none" strike="noStrike" kern="1200" cap="none" spc="0" baseline="0">
                <a:solidFill>
                  <a:srgbClr val="FFFFFF"/>
                </a:solidFill>
                <a:uFillTx/>
                <a:latin typeface="Liberation Sans" pitchFamily="18"/>
              </a:rPr>
              <a:t>Results: GP-MF model</a:t>
            </a:r>
          </a:p>
        </p:txBody>
      </p:sp>
      <p:pic>
        <p:nvPicPr>
          <p:cNvPr id="3" name="Image 9">
            <a:extLst>
              <a:ext uri="{FF2B5EF4-FFF2-40B4-BE49-F238E27FC236}">
                <a16:creationId xmlns:a16="http://schemas.microsoft.com/office/drawing/2014/main" id="{45986469-D83B-4EBB-835A-B3A3843307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3035" y="4139708"/>
            <a:ext cx="2126949" cy="140851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" name="Image 10">
            <a:extLst>
              <a:ext uri="{FF2B5EF4-FFF2-40B4-BE49-F238E27FC236}">
                <a16:creationId xmlns:a16="http://schemas.microsoft.com/office/drawing/2014/main" id="{1CB3D9D1-C507-45BF-92C0-CAFF353931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919" y="2135370"/>
            <a:ext cx="1737405" cy="149007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" name="Image 11">
            <a:extLst>
              <a:ext uri="{FF2B5EF4-FFF2-40B4-BE49-F238E27FC236}">
                <a16:creationId xmlns:a16="http://schemas.microsoft.com/office/drawing/2014/main" id="{750889F6-CD51-463A-AFA1-8E96720AF6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9597" y="2138242"/>
            <a:ext cx="1733592" cy="148721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" name="Image 12">
            <a:extLst>
              <a:ext uri="{FF2B5EF4-FFF2-40B4-BE49-F238E27FC236}">
                <a16:creationId xmlns:a16="http://schemas.microsoft.com/office/drawing/2014/main" id="{3C7EB83D-CEEB-43E4-894A-403CC15124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42721" y="2135370"/>
            <a:ext cx="1735942" cy="149007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" name="Image 13">
            <a:extLst>
              <a:ext uri="{FF2B5EF4-FFF2-40B4-BE49-F238E27FC236}">
                <a16:creationId xmlns:a16="http://schemas.microsoft.com/office/drawing/2014/main" id="{5DCDE530-5456-4422-87AE-A3D00970C9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45281" y="2135370"/>
            <a:ext cx="1737113" cy="1490078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8" name="CustomShape 4">
            <a:extLst>
              <a:ext uri="{FF2B5EF4-FFF2-40B4-BE49-F238E27FC236}">
                <a16:creationId xmlns:a16="http://schemas.microsoft.com/office/drawing/2014/main" id="{453A8A8A-5553-4806-817B-16DEEA726205}"/>
              </a:ext>
            </a:extLst>
          </p:cNvPr>
          <p:cNvSpPr/>
          <p:nvPr/>
        </p:nvSpPr>
        <p:spPr>
          <a:xfrm>
            <a:off x="96249" y="1350148"/>
            <a:ext cx="9856015" cy="483836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215999" marR="0" lvl="0" indent="-212762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99"/>
              <a:buBlip>
                <a:blip r:embed="rId7"/>
              </a:buBlip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CA" sz="1400" b="0" i="0" u="none" strike="noStrike" kern="1200" cap="none" spc="-1" baseline="0">
                <a:solidFill>
                  <a:srgbClr val="000000"/>
                </a:solidFill>
                <a:uFillTx/>
                <a:latin typeface="Arial"/>
                <a:ea typeface="DejaVu Sans"/>
              </a:rPr>
              <a:t>Convergence of the Multi-Fidelity Gaussian Process (MFGP) model with respect to the HF data, and with an increasing percentage of the training set (bulk modulus values).</a:t>
            </a:r>
            <a:endParaRPr lang="en-CA" sz="1400" b="0" i="0" u="none" strike="noStrike" kern="1200" cap="none" spc="-1" baseline="0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9" name="CustomShape 5">
            <a:extLst>
              <a:ext uri="{FF2B5EF4-FFF2-40B4-BE49-F238E27FC236}">
                <a16:creationId xmlns:a16="http://schemas.microsoft.com/office/drawing/2014/main" id="{400832ED-5A8E-42C9-847A-F388580090C1}"/>
              </a:ext>
            </a:extLst>
          </p:cNvPr>
          <p:cNvSpPr/>
          <p:nvPr/>
        </p:nvSpPr>
        <p:spPr>
          <a:xfrm>
            <a:off x="1016291" y="1795287"/>
            <a:ext cx="1223284" cy="339836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CA" sz="1400" b="0" i="0" u="sng" strike="noStrike" kern="1200" cap="none" spc="-1" baseline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rial"/>
                <a:ea typeface="DejaVu Sans"/>
              </a:rPr>
              <a:t>LF vs HF</a:t>
            </a:r>
            <a:endParaRPr lang="en-CA" sz="1400" b="0" i="0" u="none" strike="noStrike" kern="1200" cap="none" spc="-1" baseline="0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0" name="CustomShape 6">
            <a:extLst>
              <a:ext uri="{FF2B5EF4-FFF2-40B4-BE49-F238E27FC236}">
                <a16:creationId xmlns:a16="http://schemas.microsoft.com/office/drawing/2014/main" id="{D4EE9D17-0839-4592-81E0-0B5F8BF905F0}"/>
              </a:ext>
            </a:extLst>
          </p:cNvPr>
          <p:cNvSpPr/>
          <p:nvPr/>
        </p:nvSpPr>
        <p:spPr>
          <a:xfrm>
            <a:off x="2960296" y="1811847"/>
            <a:ext cx="1799639" cy="339836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CA" sz="1400" b="0" i="0" u="sng" strike="noStrike" kern="1200" cap="none" spc="-1" baseline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rial"/>
                <a:ea typeface="DejaVu Sans"/>
              </a:rPr>
              <a:t>MFGP (10%) vs HF</a:t>
            </a:r>
            <a:endParaRPr lang="en-CA" sz="1400" b="0" i="0" u="none" strike="noStrike" kern="1200" cap="none" spc="-1" baseline="0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1" name="CustomShape 7">
            <a:extLst>
              <a:ext uri="{FF2B5EF4-FFF2-40B4-BE49-F238E27FC236}">
                <a16:creationId xmlns:a16="http://schemas.microsoft.com/office/drawing/2014/main" id="{86310C79-B7F8-44D3-A768-23BB9CB42B50}"/>
              </a:ext>
            </a:extLst>
          </p:cNvPr>
          <p:cNvSpPr/>
          <p:nvPr/>
        </p:nvSpPr>
        <p:spPr>
          <a:xfrm>
            <a:off x="5192292" y="1811847"/>
            <a:ext cx="1799639" cy="339836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CA" sz="1400" b="0" i="0" u="sng" strike="noStrike" kern="1200" cap="none" spc="-1" baseline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rial"/>
                <a:ea typeface="DejaVu Sans"/>
              </a:rPr>
              <a:t>MFGP (50%) vs HF</a:t>
            </a:r>
            <a:endParaRPr lang="en-CA" sz="1400" b="0" i="0" u="none" strike="noStrike" kern="1200" cap="none" spc="-1" baseline="0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2" name="CustomShape 8">
            <a:extLst>
              <a:ext uri="{FF2B5EF4-FFF2-40B4-BE49-F238E27FC236}">
                <a16:creationId xmlns:a16="http://schemas.microsoft.com/office/drawing/2014/main" id="{6F3BDEBB-0327-4288-9121-4C524325C3D2}"/>
              </a:ext>
            </a:extLst>
          </p:cNvPr>
          <p:cNvSpPr/>
          <p:nvPr/>
        </p:nvSpPr>
        <p:spPr>
          <a:xfrm>
            <a:off x="7496296" y="1811847"/>
            <a:ext cx="1799639" cy="339836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CA" sz="1400" b="0" i="0" u="sng" strike="noStrike" kern="1200" cap="none" spc="-1" baseline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rial"/>
                <a:ea typeface="DejaVu Sans"/>
              </a:rPr>
              <a:t>MFGP (90%) vs HF</a:t>
            </a:r>
            <a:endParaRPr lang="en-CA" sz="1400" b="0" i="0" u="none" strike="noStrike" kern="1200" cap="none" spc="-1" baseline="0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3" name="CustomShape 9">
            <a:extLst>
              <a:ext uri="{FF2B5EF4-FFF2-40B4-BE49-F238E27FC236}">
                <a16:creationId xmlns:a16="http://schemas.microsoft.com/office/drawing/2014/main" id="{B9A2DBD6-2A82-4085-ABE9-3A5D665D7626}"/>
              </a:ext>
            </a:extLst>
          </p:cNvPr>
          <p:cNvSpPr/>
          <p:nvPr/>
        </p:nvSpPr>
        <p:spPr>
          <a:xfrm>
            <a:off x="96249" y="3637382"/>
            <a:ext cx="8530556" cy="295259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215999" marR="0" lvl="0" indent="-212762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99"/>
              <a:buBlip>
                <a:blip r:embed="rId7"/>
              </a:buBlip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CA" sz="1400" b="0" i="0" u="none" strike="noStrike" kern="1200" cap="none" spc="-1" baseline="0">
                <a:solidFill>
                  <a:srgbClr val="000000"/>
                </a:solidFill>
                <a:uFillTx/>
                <a:latin typeface="Arial"/>
                <a:ea typeface="DejaVu Sans"/>
              </a:rPr>
              <a:t>MFGP vs HF bulk modulus diagram:</a:t>
            </a:r>
            <a:endParaRPr lang="en-CA" sz="1400" b="0" i="0" u="none" strike="noStrike" kern="1200" cap="none" spc="-1" baseline="0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14" name="Image 23">
            <a:extLst>
              <a:ext uri="{FF2B5EF4-FFF2-40B4-BE49-F238E27FC236}">
                <a16:creationId xmlns:a16="http://schemas.microsoft.com/office/drawing/2014/main" id="{70A04D82-E6B9-4240-BEE1-0D556ACABCC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75934" y="4141555"/>
            <a:ext cx="2147980" cy="142251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5" name="CustomShape 10">
            <a:extLst>
              <a:ext uri="{FF2B5EF4-FFF2-40B4-BE49-F238E27FC236}">
                <a16:creationId xmlns:a16="http://schemas.microsoft.com/office/drawing/2014/main" id="{D86BF5A8-F220-4947-A50A-40974E63B443}"/>
              </a:ext>
            </a:extLst>
          </p:cNvPr>
          <p:cNvSpPr/>
          <p:nvPr/>
        </p:nvSpPr>
        <p:spPr>
          <a:xfrm>
            <a:off x="1661830" y="3841979"/>
            <a:ext cx="3008376" cy="275234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CA" sz="1400" b="0" i="0" u="sng" strike="noStrike" kern="1200" cap="none" spc="-1" baseline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rial"/>
                <a:ea typeface="DejaVu Sans"/>
              </a:rPr>
              <a:t>HF bulk modulus predictions</a:t>
            </a:r>
            <a:endParaRPr lang="en-CA" sz="1400" b="0" i="0" u="none" strike="noStrike" kern="1200" cap="none" spc="-1" baseline="0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6" name="CustomShape 11">
            <a:extLst>
              <a:ext uri="{FF2B5EF4-FFF2-40B4-BE49-F238E27FC236}">
                <a16:creationId xmlns:a16="http://schemas.microsoft.com/office/drawing/2014/main" id="{473973D3-4512-4A2D-B55D-C073AD84CC57}"/>
              </a:ext>
            </a:extLst>
          </p:cNvPr>
          <p:cNvSpPr/>
          <p:nvPr/>
        </p:nvSpPr>
        <p:spPr>
          <a:xfrm>
            <a:off x="5510183" y="3844439"/>
            <a:ext cx="3008376" cy="275234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CA" sz="1400" b="0" i="0" u="sng" strike="noStrike" kern="1200" cap="none" spc="-1" baseline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rial"/>
                <a:ea typeface="DejaVu Sans"/>
              </a:rPr>
              <a:t>MFGP bulk modulus predictions</a:t>
            </a:r>
            <a:endParaRPr lang="en-CA" sz="1400" b="0" i="0" u="none" strike="noStrike" kern="1200" cap="none" spc="-1" baseline="0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058329-81E8-4AA4-A82A-C128573921BB}"/>
              </a:ext>
            </a:extLst>
          </p:cNvPr>
          <p:cNvSpPr txBox="1"/>
          <p:nvPr/>
        </p:nvSpPr>
        <p:spPr>
          <a:xfrm>
            <a:off x="146962" y="253672"/>
            <a:ext cx="7609115" cy="89999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600" b="0" i="0" u="none" strike="noStrike" kern="1200" cap="none" spc="0" baseline="0">
                <a:solidFill>
                  <a:srgbClr val="FFFFFF"/>
                </a:solidFill>
                <a:uFillTx/>
                <a:latin typeface="Liberation Sans" pitchFamily="18"/>
              </a:rPr>
              <a:t>Results: MF Bayesian optimization</a:t>
            </a:r>
          </a:p>
        </p:txBody>
      </p:sp>
      <p:pic>
        <p:nvPicPr>
          <p:cNvPr id="3" name="Image 18">
            <a:extLst>
              <a:ext uri="{FF2B5EF4-FFF2-40B4-BE49-F238E27FC236}">
                <a16:creationId xmlns:a16="http://schemas.microsoft.com/office/drawing/2014/main" id="{ED03A327-9E63-4D0D-A6EC-2B3EDDCC1F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6531" y="2130872"/>
            <a:ext cx="1849319" cy="121381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" name="Image 21">
            <a:extLst>
              <a:ext uri="{FF2B5EF4-FFF2-40B4-BE49-F238E27FC236}">
                <a16:creationId xmlns:a16="http://schemas.microsoft.com/office/drawing/2014/main" id="{2EE35359-BDA4-497B-AA63-9341558873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6312" y="2147413"/>
            <a:ext cx="1866500" cy="122498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" name="Image 26">
            <a:extLst>
              <a:ext uri="{FF2B5EF4-FFF2-40B4-BE49-F238E27FC236}">
                <a16:creationId xmlns:a16="http://schemas.microsoft.com/office/drawing/2014/main" id="{EDB871BE-45FD-4C3F-88CE-835D6628BC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4118" y="4301867"/>
            <a:ext cx="1881295" cy="123464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" name="Image 27">
            <a:extLst>
              <a:ext uri="{FF2B5EF4-FFF2-40B4-BE49-F238E27FC236}">
                <a16:creationId xmlns:a16="http://schemas.microsoft.com/office/drawing/2014/main" id="{7B264ACD-BB4B-4601-A8E1-30376EDA83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6531" y="4270504"/>
            <a:ext cx="1849319" cy="121381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7" name="CustomShape 5">
            <a:extLst>
              <a:ext uri="{FF2B5EF4-FFF2-40B4-BE49-F238E27FC236}">
                <a16:creationId xmlns:a16="http://schemas.microsoft.com/office/drawing/2014/main" id="{F2ED33FD-EADF-4448-86D9-39B455BB4B65}"/>
              </a:ext>
            </a:extLst>
          </p:cNvPr>
          <p:cNvSpPr/>
          <p:nvPr/>
        </p:nvSpPr>
        <p:spPr>
          <a:xfrm>
            <a:off x="117518" y="1325843"/>
            <a:ext cx="9762911" cy="483836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215999" marR="0" lvl="0" indent="-212762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99"/>
              <a:buBlip>
                <a:blip r:embed="rId6"/>
              </a:buBlip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CA" sz="1400" b="0" i="0" u="none" strike="noStrike" kern="1200" cap="none" spc="-1" baseline="0">
                <a:solidFill>
                  <a:srgbClr val="000000"/>
                </a:solidFill>
                <a:uFillTx/>
                <a:latin typeface="Arial"/>
                <a:ea typeface="DejaVu Sans"/>
              </a:rPr>
              <a:t>We performed a multi-fidelity Bayesian Optimization (MFBO) research of the optimum bulk modulus value across the AlNbTi composition space diagram:</a:t>
            </a:r>
            <a:endParaRPr lang="en-CA" sz="1400" b="0" i="0" u="none" strike="noStrike" kern="1200" cap="none" spc="-1" baseline="0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8" name="CustomShape 6">
            <a:extLst>
              <a:ext uri="{FF2B5EF4-FFF2-40B4-BE49-F238E27FC236}">
                <a16:creationId xmlns:a16="http://schemas.microsoft.com/office/drawing/2014/main" id="{5F7C7944-CDC6-42DB-A61C-44F908EBAA2A}"/>
              </a:ext>
            </a:extLst>
          </p:cNvPr>
          <p:cNvSpPr/>
          <p:nvPr/>
        </p:nvSpPr>
        <p:spPr>
          <a:xfrm>
            <a:off x="1461366" y="1735119"/>
            <a:ext cx="2159639" cy="339836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CA" sz="1400" b="0" i="0" u="sng" strike="noStrike" kern="1200" cap="none" spc="-1" baseline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rial"/>
                <a:ea typeface="DejaVu Sans"/>
              </a:rPr>
              <a:t>MFBO: Iteration 5</a:t>
            </a:r>
            <a:endParaRPr lang="en-CA" sz="1400" b="0" i="0" u="none" strike="noStrike" kern="1200" cap="none" spc="-1" baseline="0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9" name="CustomShape 7">
            <a:extLst>
              <a:ext uri="{FF2B5EF4-FFF2-40B4-BE49-F238E27FC236}">
                <a16:creationId xmlns:a16="http://schemas.microsoft.com/office/drawing/2014/main" id="{2B3CFC88-EBB6-4A8E-9DA6-92496841965C}"/>
              </a:ext>
            </a:extLst>
          </p:cNvPr>
          <p:cNvSpPr/>
          <p:nvPr/>
        </p:nvSpPr>
        <p:spPr>
          <a:xfrm>
            <a:off x="5382780" y="1749046"/>
            <a:ext cx="2159639" cy="339836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CA" sz="1400" b="0" i="0" u="sng" strike="noStrike" kern="1200" cap="none" spc="-1" baseline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rial"/>
                <a:ea typeface="DejaVu Sans"/>
              </a:rPr>
              <a:t>MFBO: Iteration 25</a:t>
            </a:r>
            <a:endParaRPr lang="en-CA" sz="1400" b="0" i="0" u="none" strike="noStrike" kern="1200" cap="none" spc="-1" baseline="0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0" name="CustomShape 8">
            <a:extLst>
              <a:ext uri="{FF2B5EF4-FFF2-40B4-BE49-F238E27FC236}">
                <a16:creationId xmlns:a16="http://schemas.microsoft.com/office/drawing/2014/main" id="{29F2F5E3-FD8A-4098-B71C-3E25B69E9AD8}"/>
              </a:ext>
            </a:extLst>
          </p:cNvPr>
          <p:cNvSpPr/>
          <p:nvPr/>
        </p:nvSpPr>
        <p:spPr>
          <a:xfrm>
            <a:off x="5299743" y="3930658"/>
            <a:ext cx="2159639" cy="339836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CA" sz="1400" b="0" i="0" u="sng" strike="noStrike" kern="1200" cap="none" spc="-1" baseline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rial"/>
                <a:ea typeface="DejaVu Sans"/>
              </a:rPr>
              <a:t>MFBO: Iteration 36</a:t>
            </a:r>
            <a:endParaRPr lang="en-CA" sz="1400" b="0" i="0" u="none" strike="noStrike" kern="1200" cap="none" spc="-1" baseline="0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1" name="CustomShape 9">
            <a:extLst>
              <a:ext uri="{FF2B5EF4-FFF2-40B4-BE49-F238E27FC236}">
                <a16:creationId xmlns:a16="http://schemas.microsoft.com/office/drawing/2014/main" id="{4F0DF9D2-2478-4136-BD11-466F54CE203C}"/>
              </a:ext>
            </a:extLst>
          </p:cNvPr>
          <p:cNvSpPr/>
          <p:nvPr/>
        </p:nvSpPr>
        <p:spPr>
          <a:xfrm>
            <a:off x="1461366" y="3874751"/>
            <a:ext cx="2159639" cy="339836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CA" sz="1400" b="0" i="0" u="sng" strike="noStrike" kern="1200" cap="none" spc="-1" baseline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rial"/>
                <a:ea typeface="DejaVu Sans"/>
              </a:rPr>
              <a:t>MFBO: Iteration 131</a:t>
            </a:r>
            <a:endParaRPr lang="en-CA" sz="1400" b="0" i="0" u="none" strike="noStrike" kern="1200" cap="none" spc="-1" baseline="0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2" name="CustomShape 10">
            <a:extLst>
              <a:ext uri="{FF2B5EF4-FFF2-40B4-BE49-F238E27FC236}">
                <a16:creationId xmlns:a16="http://schemas.microsoft.com/office/drawing/2014/main" id="{C9ED1450-1073-407A-872C-6C1F86BA3429}"/>
              </a:ext>
            </a:extLst>
          </p:cNvPr>
          <p:cNvSpPr/>
          <p:nvPr/>
        </p:nvSpPr>
        <p:spPr>
          <a:xfrm>
            <a:off x="4104128" y="2616089"/>
            <a:ext cx="647642" cy="287642"/>
          </a:xfrm>
          <a:custGeom>
            <a:avLst/>
            <a:gdLst>
              <a:gd name="f0" fmla="val w"/>
              <a:gd name="f1" fmla="val h"/>
              <a:gd name="f2" fmla="val 0"/>
              <a:gd name="f3" fmla="val 1801"/>
              <a:gd name="f4" fmla="val 802"/>
              <a:gd name="f5" fmla="val 200"/>
              <a:gd name="f6" fmla="val 1350"/>
              <a:gd name="f7" fmla="val 1800"/>
              <a:gd name="f8" fmla="val 400"/>
              <a:gd name="f9" fmla="val 801"/>
              <a:gd name="f10" fmla="val 600"/>
              <a:gd name="f11" fmla="*/ f0 1 1801"/>
              <a:gd name="f12" fmla="*/ f1 1 802"/>
              <a:gd name="f13" fmla="val f2"/>
              <a:gd name="f14" fmla="val f3"/>
              <a:gd name="f15" fmla="val f4"/>
              <a:gd name="f16" fmla="+- f15 0 f13"/>
              <a:gd name="f17" fmla="+- f14 0 f13"/>
              <a:gd name="f18" fmla="*/ f17 1 1801"/>
              <a:gd name="f19" fmla="*/ f16 1 802"/>
              <a:gd name="f20" fmla="*/ f13 1 f18"/>
              <a:gd name="f21" fmla="*/ f14 1 f18"/>
              <a:gd name="f22" fmla="*/ f13 1 f19"/>
              <a:gd name="f23" fmla="*/ f15 1 f19"/>
              <a:gd name="f24" fmla="*/ f20 f11 1"/>
              <a:gd name="f25" fmla="*/ f21 f11 1"/>
              <a:gd name="f26" fmla="*/ f23 f12 1"/>
              <a:gd name="f27" fmla="*/ f22 f12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24" t="f27" r="f25" b="f26"/>
            <a:pathLst>
              <a:path w="1801" h="802">
                <a:moveTo>
                  <a:pt x="f2" y="f5"/>
                </a:moveTo>
                <a:lnTo>
                  <a:pt x="f6" y="f5"/>
                </a:lnTo>
                <a:lnTo>
                  <a:pt x="f6" y="f2"/>
                </a:lnTo>
                <a:lnTo>
                  <a:pt x="f7" y="f8"/>
                </a:lnTo>
                <a:lnTo>
                  <a:pt x="f6" y="f9"/>
                </a:lnTo>
                <a:lnTo>
                  <a:pt x="f6" y="f10"/>
                </a:lnTo>
                <a:lnTo>
                  <a:pt x="f2" y="f10"/>
                </a:lnTo>
                <a:lnTo>
                  <a:pt x="f2" y="f5"/>
                </a:lnTo>
              </a:path>
            </a:pathLst>
          </a:custGeom>
          <a:noFill/>
          <a:ln w="35999" cap="flat">
            <a:solidFill>
              <a:srgbClr val="CE181E"/>
            </a:solidFill>
            <a:prstDash val="solid"/>
            <a:round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3" name="CustomShape 11">
            <a:extLst>
              <a:ext uri="{FF2B5EF4-FFF2-40B4-BE49-F238E27FC236}">
                <a16:creationId xmlns:a16="http://schemas.microsoft.com/office/drawing/2014/main" id="{73DC27AB-4EC9-40C2-8F29-A8E95DA1016D}"/>
              </a:ext>
            </a:extLst>
          </p:cNvPr>
          <p:cNvSpPr/>
          <p:nvPr/>
        </p:nvSpPr>
        <p:spPr>
          <a:xfrm rot="5386812">
            <a:off x="6230808" y="3550848"/>
            <a:ext cx="430920" cy="287642"/>
          </a:xfrm>
          <a:custGeom>
            <a:avLst/>
            <a:gdLst>
              <a:gd name="f0" fmla="val w"/>
              <a:gd name="f1" fmla="val h"/>
              <a:gd name="f2" fmla="val 0"/>
              <a:gd name="f3" fmla="val 1200"/>
              <a:gd name="f4" fmla="val 802"/>
              <a:gd name="f5" fmla="val 199"/>
              <a:gd name="f6" fmla="val 899"/>
              <a:gd name="f7" fmla="val 200"/>
              <a:gd name="f8" fmla="val 898"/>
              <a:gd name="f9" fmla="val 1199"/>
              <a:gd name="f10" fmla="val 400"/>
              <a:gd name="f11" fmla="val 900"/>
              <a:gd name="f12" fmla="val 801"/>
              <a:gd name="f13" fmla="val 600"/>
              <a:gd name="f14" fmla="val 599"/>
              <a:gd name="f15" fmla="*/ f0 1 1200"/>
              <a:gd name="f16" fmla="*/ f1 1 802"/>
              <a:gd name="f17" fmla="val f2"/>
              <a:gd name="f18" fmla="val f3"/>
              <a:gd name="f19" fmla="val f4"/>
              <a:gd name="f20" fmla="+- f19 0 f17"/>
              <a:gd name="f21" fmla="+- f18 0 f17"/>
              <a:gd name="f22" fmla="*/ f21 1 1200"/>
              <a:gd name="f23" fmla="*/ f20 1 802"/>
              <a:gd name="f24" fmla="*/ f17 1 f22"/>
              <a:gd name="f25" fmla="*/ f18 1 f22"/>
              <a:gd name="f26" fmla="*/ f17 1 f23"/>
              <a:gd name="f27" fmla="*/ f19 1 f23"/>
              <a:gd name="f28" fmla="*/ f24 f15 1"/>
              <a:gd name="f29" fmla="*/ f25 f15 1"/>
              <a:gd name="f30" fmla="*/ f27 f16 1"/>
              <a:gd name="f31" fmla="*/ f26 f16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28" t="f31" r="f29" b="f30"/>
            <a:pathLst>
              <a:path w="1200" h="802">
                <a:moveTo>
                  <a:pt x="f2" y="f5"/>
                </a:moveTo>
                <a:lnTo>
                  <a:pt x="f6" y="f7"/>
                </a:lnTo>
                <a:lnTo>
                  <a:pt x="f8" y="f2"/>
                </a:lnTo>
                <a:lnTo>
                  <a:pt x="f9" y="f10"/>
                </a:lnTo>
                <a:lnTo>
                  <a:pt x="f11" y="f12"/>
                </a:lnTo>
                <a:lnTo>
                  <a:pt x="f6" y="f13"/>
                </a:lnTo>
                <a:lnTo>
                  <a:pt x="f2" y="f14"/>
                </a:lnTo>
                <a:lnTo>
                  <a:pt x="f2" y="f5"/>
                </a:lnTo>
              </a:path>
            </a:pathLst>
          </a:custGeom>
          <a:noFill/>
          <a:ln w="35999" cap="flat">
            <a:solidFill>
              <a:srgbClr val="CE181E"/>
            </a:solidFill>
            <a:prstDash val="solid"/>
            <a:round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4" name="CustomShape 12">
            <a:extLst>
              <a:ext uri="{FF2B5EF4-FFF2-40B4-BE49-F238E27FC236}">
                <a16:creationId xmlns:a16="http://schemas.microsoft.com/office/drawing/2014/main" id="{CD9E9B58-3675-4ADC-A65F-15B8A06A919E}"/>
              </a:ext>
            </a:extLst>
          </p:cNvPr>
          <p:cNvSpPr/>
          <p:nvPr/>
        </p:nvSpPr>
        <p:spPr>
          <a:xfrm rot="10790400">
            <a:off x="4058966" y="4775362"/>
            <a:ext cx="647642" cy="287642"/>
          </a:xfrm>
          <a:custGeom>
            <a:avLst/>
            <a:gdLst>
              <a:gd name="f0" fmla="val w"/>
              <a:gd name="f1" fmla="val h"/>
              <a:gd name="f2" fmla="val 0"/>
              <a:gd name="f3" fmla="val 1801"/>
              <a:gd name="f4" fmla="val 802"/>
              <a:gd name="f5" fmla="val 201"/>
              <a:gd name="f6" fmla="val 1350"/>
              <a:gd name="f7" fmla="val 200"/>
              <a:gd name="f8" fmla="val 1800"/>
              <a:gd name="f9" fmla="val 398"/>
              <a:gd name="f10" fmla="val 1351"/>
              <a:gd name="f11" fmla="val 801"/>
              <a:gd name="f12" fmla="val 600"/>
              <a:gd name="f13" fmla="val 1"/>
              <a:gd name="f14" fmla="val 601"/>
              <a:gd name="f15" fmla="*/ f0 1 1801"/>
              <a:gd name="f16" fmla="*/ f1 1 802"/>
              <a:gd name="f17" fmla="val f2"/>
              <a:gd name="f18" fmla="val f3"/>
              <a:gd name="f19" fmla="val f4"/>
              <a:gd name="f20" fmla="+- f19 0 f17"/>
              <a:gd name="f21" fmla="+- f18 0 f17"/>
              <a:gd name="f22" fmla="*/ f21 1 1801"/>
              <a:gd name="f23" fmla="*/ f20 1 802"/>
              <a:gd name="f24" fmla="*/ f17 1 f22"/>
              <a:gd name="f25" fmla="*/ f18 1 f22"/>
              <a:gd name="f26" fmla="*/ f17 1 f23"/>
              <a:gd name="f27" fmla="*/ f19 1 f23"/>
              <a:gd name="f28" fmla="*/ f24 f15 1"/>
              <a:gd name="f29" fmla="*/ f25 f15 1"/>
              <a:gd name="f30" fmla="*/ f27 f16 1"/>
              <a:gd name="f31" fmla="*/ f26 f16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28" t="f31" r="f29" b="f30"/>
            <a:pathLst>
              <a:path w="1801" h="802">
                <a:moveTo>
                  <a:pt x="f2" y="f5"/>
                </a:moveTo>
                <a:lnTo>
                  <a:pt x="f6" y="f7"/>
                </a:lnTo>
                <a:lnTo>
                  <a:pt x="f6" y="f2"/>
                </a:lnTo>
                <a:lnTo>
                  <a:pt x="f8" y="f9"/>
                </a:lnTo>
                <a:lnTo>
                  <a:pt x="f10" y="f11"/>
                </a:lnTo>
                <a:lnTo>
                  <a:pt x="f10" y="f12"/>
                </a:lnTo>
                <a:lnTo>
                  <a:pt x="f13" y="f14"/>
                </a:lnTo>
                <a:lnTo>
                  <a:pt x="f2" y="f5"/>
                </a:lnTo>
              </a:path>
            </a:pathLst>
          </a:custGeom>
          <a:noFill/>
          <a:ln w="35999" cap="flat">
            <a:solidFill>
              <a:srgbClr val="CE181E"/>
            </a:solidFill>
            <a:prstDash val="solid"/>
            <a:round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5" name="CustomShape 13">
            <a:extLst>
              <a:ext uri="{FF2B5EF4-FFF2-40B4-BE49-F238E27FC236}">
                <a16:creationId xmlns:a16="http://schemas.microsoft.com/office/drawing/2014/main" id="{032C1A61-5CFE-4F73-A989-3D17052A5785}"/>
              </a:ext>
            </a:extLst>
          </p:cNvPr>
          <p:cNvSpPr/>
          <p:nvPr/>
        </p:nvSpPr>
        <p:spPr>
          <a:xfrm>
            <a:off x="7684068" y="3192042"/>
            <a:ext cx="71643" cy="71643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ED1C24"/>
          </a:solidFill>
          <a:ln w="9528" cap="flat">
            <a:solidFill>
              <a:srgbClr val="ED1C24"/>
            </a:solidFill>
            <a:prstDash val="solid"/>
            <a:miter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6" name="CustomShape 14">
            <a:extLst>
              <a:ext uri="{FF2B5EF4-FFF2-40B4-BE49-F238E27FC236}">
                <a16:creationId xmlns:a16="http://schemas.microsoft.com/office/drawing/2014/main" id="{1EDBC352-ADF2-4E39-98CD-C0B39388A0E0}"/>
              </a:ext>
            </a:extLst>
          </p:cNvPr>
          <p:cNvSpPr/>
          <p:nvPr/>
        </p:nvSpPr>
        <p:spPr>
          <a:xfrm>
            <a:off x="7684434" y="2256400"/>
            <a:ext cx="71643" cy="71643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000000"/>
          </a:solidFill>
          <a:ln w="9528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7" name="CustomShape 15">
            <a:extLst>
              <a:ext uri="{FF2B5EF4-FFF2-40B4-BE49-F238E27FC236}">
                <a16:creationId xmlns:a16="http://schemas.microsoft.com/office/drawing/2014/main" id="{6F553E75-47DD-4A79-860F-B04FE2B6A98E}"/>
              </a:ext>
            </a:extLst>
          </p:cNvPr>
          <p:cNvSpPr/>
          <p:nvPr/>
        </p:nvSpPr>
        <p:spPr>
          <a:xfrm>
            <a:off x="7684068" y="2724043"/>
            <a:ext cx="71643" cy="71643"/>
          </a:xfrm>
          <a:prstGeom prst="rect">
            <a:avLst/>
          </a:prstGeom>
          <a:solidFill>
            <a:srgbClr val="00A65D"/>
          </a:solidFill>
          <a:ln w="9528" cap="flat">
            <a:solidFill>
              <a:srgbClr val="00A65D"/>
            </a:solidFill>
            <a:prstDash val="solid"/>
            <a:miter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8" name="CustomShape 16">
            <a:extLst>
              <a:ext uri="{FF2B5EF4-FFF2-40B4-BE49-F238E27FC236}">
                <a16:creationId xmlns:a16="http://schemas.microsoft.com/office/drawing/2014/main" id="{CA1FF35E-5896-4A58-A366-0EB7265C29E3}"/>
              </a:ext>
            </a:extLst>
          </p:cNvPr>
          <p:cNvSpPr/>
          <p:nvPr/>
        </p:nvSpPr>
        <p:spPr>
          <a:xfrm>
            <a:off x="7756068" y="3084042"/>
            <a:ext cx="1745644" cy="288356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CA" sz="1400" b="0" i="0" u="none" strike="noStrike" kern="1200" cap="none" spc="-1" baseline="0">
                <a:solidFill>
                  <a:srgbClr val="000000"/>
                </a:solidFill>
                <a:uFillTx/>
                <a:latin typeface="Arial"/>
              </a:rPr>
              <a:t>Best HF point so far</a:t>
            </a:r>
          </a:p>
        </p:txBody>
      </p:sp>
      <p:sp>
        <p:nvSpPr>
          <p:cNvPr id="19" name="CustomShape 17">
            <a:extLst>
              <a:ext uri="{FF2B5EF4-FFF2-40B4-BE49-F238E27FC236}">
                <a16:creationId xmlns:a16="http://schemas.microsoft.com/office/drawing/2014/main" id="{EA80642A-2C59-43CC-AC37-F48528455BA1}"/>
              </a:ext>
            </a:extLst>
          </p:cNvPr>
          <p:cNvSpPr/>
          <p:nvPr/>
        </p:nvSpPr>
        <p:spPr>
          <a:xfrm>
            <a:off x="7756068" y="2616043"/>
            <a:ext cx="1276200" cy="288356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CA" sz="1400" b="0" i="0" u="none" strike="noStrike" kern="1200" cap="none" spc="-1" baseline="0">
                <a:solidFill>
                  <a:srgbClr val="000000"/>
                </a:solidFill>
                <a:uFillTx/>
                <a:latin typeface="Arial"/>
              </a:rPr>
              <a:t>HF evaluation</a:t>
            </a:r>
          </a:p>
        </p:txBody>
      </p:sp>
      <p:sp>
        <p:nvSpPr>
          <p:cNvPr id="20" name="CustomShape 18">
            <a:extLst>
              <a:ext uri="{FF2B5EF4-FFF2-40B4-BE49-F238E27FC236}">
                <a16:creationId xmlns:a16="http://schemas.microsoft.com/office/drawing/2014/main" id="{89559AD0-697D-496F-BFDC-C474646D98C4}"/>
              </a:ext>
            </a:extLst>
          </p:cNvPr>
          <p:cNvSpPr/>
          <p:nvPr/>
        </p:nvSpPr>
        <p:spPr>
          <a:xfrm>
            <a:off x="7756068" y="2148044"/>
            <a:ext cx="1247040" cy="288356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CA" sz="1400" b="0" i="0" u="none" strike="noStrike" kern="1200" cap="none" spc="-1" baseline="0">
                <a:solidFill>
                  <a:srgbClr val="000000"/>
                </a:solidFill>
                <a:uFillTx/>
                <a:latin typeface="Arial"/>
              </a:rPr>
              <a:t>LF evaluation</a:t>
            </a:r>
          </a:p>
        </p:txBody>
      </p:sp>
      <p:sp>
        <p:nvSpPr>
          <p:cNvPr id="21" name="CustomShape 19">
            <a:extLst>
              <a:ext uri="{FF2B5EF4-FFF2-40B4-BE49-F238E27FC236}">
                <a16:creationId xmlns:a16="http://schemas.microsoft.com/office/drawing/2014/main" id="{B872B5AE-11FE-4513-8AB1-969485523DC3}"/>
              </a:ext>
            </a:extLst>
          </p:cNvPr>
          <p:cNvSpPr/>
          <p:nvPr/>
        </p:nvSpPr>
        <p:spPr>
          <a:xfrm>
            <a:off x="7684068" y="4290620"/>
            <a:ext cx="2196361" cy="483836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215999" marR="0" lvl="0" indent="-212762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99"/>
              <a:buBlip>
                <a:blip r:embed="rId6"/>
              </a:buBlip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CA" sz="1400" b="0" i="0" u="none" strike="noStrike" kern="1200" cap="none" spc="-1" baseline="0">
                <a:solidFill>
                  <a:srgbClr val="000000"/>
                </a:solidFill>
                <a:uFillTx/>
                <a:latin typeface="Arial"/>
                <a:ea typeface="DejaVu Sans"/>
              </a:rPr>
              <a:t>The optimum bulk modulus value is located at iteration 36, after only 4 expensive HF evaluations.</a:t>
            </a:r>
            <a:endParaRPr lang="en-CA" sz="1400" b="0" i="0" u="none" strike="noStrike" kern="1200" cap="none" spc="-1" baseline="0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9">
            <a:extLst>
              <a:ext uri="{FF2B5EF4-FFF2-40B4-BE49-F238E27FC236}">
                <a16:creationId xmlns:a16="http://schemas.microsoft.com/office/drawing/2014/main" id="{4977B72C-2E0F-4DF0-BCBC-3F805F9E5D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1047" y="4036673"/>
            <a:ext cx="1349270" cy="1372432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CustomShape 7">
            <a:extLst>
              <a:ext uri="{FF2B5EF4-FFF2-40B4-BE49-F238E27FC236}">
                <a16:creationId xmlns:a16="http://schemas.microsoft.com/office/drawing/2014/main" id="{6626A5EA-FCF6-46C3-A645-D665BBC72183}"/>
              </a:ext>
            </a:extLst>
          </p:cNvPr>
          <p:cNvSpPr/>
          <p:nvPr/>
        </p:nvSpPr>
        <p:spPr>
          <a:xfrm>
            <a:off x="342900" y="1428750"/>
            <a:ext cx="4105802" cy="4090312"/>
          </a:xfrm>
          <a:prstGeom prst="rect">
            <a:avLst/>
          </a:prstGeom>
          <a:noFill/>
          <a:ln w="35999" cap="flat">
            <a:solidFill>
              <a:srgbClr val="3465A4"/>
            </a:solidFill>
            <a:prstDash val="solid"/>
            <a:round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4" name="CustomShape 8">
            <a:extLst>
              <a:ext uri="{FF2B5EF4-FFF2-40B4-BE49-F238E27FC236}">
                <a16:creationId xmlns:a16="http://schemas.microsoft.com/office/drawing/2014/main" id="{B36455F1-A0C3-453D-BCBE-06C762DC8F40}"/>
              </a:ext>
            </a:extLst>
          </p:cNvPr>
          <p:cNvSpPr/>
          <p:nvPr/>
        </p:nvSpPr>
        <p:spPr>
          <a:xfrm>
            <a:off x="1092305" y="1381960"/>
            <a:ext cx="2606762" cy="370075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CA" sz="2000" b="0" i="0" u="sng" strike="noStrike" kern="1200" cap="none" spc="-1" baseline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rial"/>
                <a:ea typeface="DejaVu Sans"/>
              </a:rPr>
              <a:t>High entropy alloys</a:t>
            </a:r>
            <a:endParaRPr lang="en-CA" sz="2000" b="0" i="0" u="none" strike="noStrike" kern="1200" cap="none" spc="-1" baseline="0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" name="CustomShape 9">
            <a:extLst>
              <a:ext uri="{FF2B5EF4-FFF2-40B4-BE49-F238E27FC236}">
                <a16:creationId xmlns:a16="http://schemas.microsoft.com/office/drawing/2014/main" id="{9E815C93-0D39-4261-AC48-7EAF9D0F9CD8}"/>
              </a:ext>
            </a:extLst>
          </p:cNvPr>
          <p:cNvSpPr/>
          <p:nvPr/>
        </p:nvSpPr>
        <p:spPr>
          <a:xfrm>
            <a:off x="342900" y="1879018"/>
            <a:ext cx="4105802" cy="483836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215999" marR="0" lvl="0" indent="-212762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99"/>
              <a:buBlip>
                <a:blip r:embed="rId3"/>
              </a:buBlip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CA" sz="1400" b="0" i="0" u="none" strike="noStrike" kern="1200" cap="none" spc="-1" baseline="0">
                <a:solidFill>
                  <a:srgbClr val="000000"/>
                </a:solidFill>
                <a:uFillTx/>
                <a:latin typeface="Arial"/>
                <a:ea typeface="DejaVu Sans"/>
              </a:rPr>
              <a:t>Random alloys with four or more principal components.</a:t>
            </a:r>
            <a:endParaRPr lang="en-CA" sz="1400" b="0" i="0" u="none" strike="noStrike" kern="1200" cap="none" spc="-1" baseline="0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" name="CustomShape 10">
            <a:extLst>
              <a:ext uri="{FF2B5EF4-FFF2-40B4-BE49-F238E27FC236}">
                <a16:creationId xmlns:a16="http://schemas.microsoft.com/office/drawing/2014/main" id="{33B72574-3D73-4095-A5BB-8E327349A6C0}"/>
              </a:ext>
            </a:extLst>
          </p:cNvPr>
          <p:cNvSpPr/>
          <p:nvPr/>
        </p:nvSpPr>
        <p:spPr>
          <a:xfrm>
            <a:off x="342900" y="2388229"/>
            <a:ext cx="4105802" cy="788761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215999" marR="0" lvl="0" indent="-213475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99"/>
              <a:buBlip>
                <a:blip r:embed="rId3"/>
              </a:buBlip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CA" sz="1400" b="0" i="0" u="none" strike="noStrike" kern="1200" cap="none" spc="-1" baseline="0">
                <a:solidFill>
                  <a:srgbClr val="000000"/>
                </a:solidFill>
                <a:uFillTx/>
                <a:latin typeface="Arial"/>
                <a:ea typeface="DejaVu Sans"/>
              </a:rPr>
              <a:t>HEAs are promising materials (</a:t>
            </a:r>
            <a:r>
              <a:rPr lang="en-CA" sz="1400" b="1" i="0" u="none" strike="noStrike" kern="1200" cap="none" spc="-1" baseline="0">
                <a:solidFill>
                  <a:srgbClr val="000000"/>
                </a:solidFill>
                <a:uFillTx/>
                <a:latin typeface="Arial"/>
                <a:ea typeface="DejaVu Sans"/>
              </a:rPr>
              <a:t>refractory</a:t>
            </a:r>
            <a:r>
              <a:rPr lang="en-CA" sz="1400" b="0" i="0" u="none" strike="noStrike" kern="1200" cap="none" spc="-1" baseline="0">
                <a:solidFill>
                  <a:srgbClr val="000000"/>
                </a:solidFill>
                <a:uFillTx/>
                <a:latin typeface="Arial"/>
                <a:ea typeface="DejaVu Sans"/>
              </a:rPr>
              <a:t> and aerospace applications, </a:t>
            </a:r>
            <a:r>
              <a:rPr lang="en-CA" sz="1400" b="1" i="0" u="none" strike="noStrike" kern="1200" cap="none" spc="-1" baseline="0">
                <a:solidFill>
                  <a:srgbClr val="000000"/>
                </a:solidFill>
                <a:uFillTx/>
                <a:latin typeface="Arial"/>
                <a:ea typeface="DejaVu Sans"/>
              </a:rPr>
              <a:t>nuclear degradation-resistant</a:t>
            </a:r>
            <a:r>
              <a:rPr lang="en-CA" sz="1400" b="0" i="0" u="none" strike="noStrike" kern="1200" cap="none" spc="-1" baseline="0">
                <a:solidFill>
                  <a:srgbClr val="000000"/>
                </a:solidFill>
                <a:uFillTx/>
                <a:latin typeface="Arial"/>
                <a:ea typeface="DejaVu Sans"/>
              </a:rPr>
              <a:t> materials, …).</a:t>
            </a:r>
            <a:endParaRPr lang="en-CA" sz="1400" b="0" i="0" u="none" strike="noStrike" kern="1200" cap="none" spc="-1" baseline="0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" name="CustomShape 15">
            <a:extLst>
              <a:ext uri="{FF2B5EF4-FFF2-40B4-BE49-F238E27FC236}">
                <a16:creationId xmlns:a16="http://schemas.microsoft.com/office/drawing/2014/main" id="{3403860D-9296-4CBA-B96B-163902152884}"/>
              </a:ext>
            </a:extLst>
          </p:cNvPr>
          <p:cNvSpPr/>
          <p:nvPr/>
        </p:nvSpPr>
        <p:spPr>
          <a:xfrm>
            <a:off x="342900" y="3619396"/>
            <a:ext cx="4105802" cy="483836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215999" marR="0" lvl="0" indent="-212762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99"/>
              <a:buBlip>
                <a:blip r:embed="rId3"/>
              </a:buBlip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CA" sz="1400" b="0" i="0" u="none" strike="noStrike" kern="1200" cap="none" spc="-1" baseline="0">
                <a:solidFill>
                  <a:srgbClr val="000000"/>
                </a:solidFill>
                <a:uFillTx/>
                <a:latin typeface="Arial"/>
                <a:ea typeface="DejaVu Sans"/>
              </a:rPr>
              <a:t>Prototypical compositions: FeCoCrMnNi, MoNbTaW. </a:t>
            </a:r>
            <a:endParaRPr lang="en-CA" sz="1400" b="0" i="0" u="none" strike="noStrike" kern="1200" cap="none" spc="-1" baseline="0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8" name="CustomShape 20">
            <a:extLst>
              <a:ext uri="{FF2B5EF4-FFF2-40B4-BE49-F238E27FC236}">
                <a16:creationId xmlns:a16="http://schemas.microsoft.com/office/drawing/2014/main" id="{34B2B1D2-2F97-4054-B175-CFBD03962AF9}"/>
              </a:ext>
            </a:extLst>
          </p:cNvPr>
          <p:cNvSpPr/>
          <p:nvPr/>
        </p:nvSpPr>
        <p:spPr>
          <a:xfrm>
            <a:off x="342900" y="3117756"/>
            <a:ext cx="4105802" cy="505983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215999" marR="0" lvl="0" indent="-213475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99"/>
              <a:buBlip>
                <a:blip r:embed="rId3"/>
              </a:buBlip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CA" sz="1400" b="0" i="0" u="none" strike="noStrike" kern="1200" cap="none" spc="-1" baseline="0">
                <a:solidFill>
                  <a:srgbClr val="000000"/>
                </a:solidFill>
                <a:uFillTx/>
                <a:latin typeface="Arial"/>
                <a:ea typeface="DejaVu Sans"/>
              </a:rPr>
              <a:t>At Sandia, HEAs are manufactured by</a:t>
            </a:r>
            <a:r>
              <a:rPr lang="en-CA" sz="1400" b="1" i="0" u="none" strike="noStrike" kern="1200" cap="none" spc="-1" baseline="0">
                <a:solidFill>
                  <a:srgbClr val="000000"/>
                </a:solidFill>
                <a:uFillTx/>
                <a:latin typeface="Arial"/>
                <a:ea typeface="DejaVu Sans"/>
              </a:rPr>
              <a:t> additive manufacturing</a:t>
            </a:r>
            <a:r>
              <a:rPr lang="en-CA" sz="1400" b="0" i="0" u="none" strike="noStrike" kern="1200" cap="none" spc="-1" baseline="0">
                <a:solidFill>
                  <a:srgbClr val="000000"/>
                </a:solidFill>
                <a:uFillTx/>
                <a:latin typeface="Arial"/>
                <a:ea typeface="DejaVu Sans"/>
              </a:rPr>
              <a:t> techniques.</a:t>
            </a:r>
            <a:endParaRPr lang="en-CA" sz="1400" b="0" i="0" u="none" strike="noStrike" kern="1200" cap="none" spc="-1" baseline="0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9" name="Titre 1">
            <a:extLst>
              <a:ext uri="{FF2B5EF4-FFF2-40B4-BE49-F238E27FC236}">
                <a16:creationId xmlns:a16="http://schemas.microsoft.com/office/drawing/2014/main" id="{2DBFBA88-EC5B-45D4-A4E3-24EEA7876D65}"/>
              </a:ext>
            </a:extLst>
          </p:cNvPr>
          <p:cNvSpPr txBox="1"/>
          <p:nvPr/>
        </p:nvSpPr>
        <p:spPr>
          <a:xfrm>
            <a:off x="503998" y="270004"/>
            <a:ext cx="7020004" cy="89999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600" b="0" i="0" u="none" strike="noStrike" kern="1200" cap="none" spc="0" baseline="0">
                <a:solidFill>
                  <a:srgbClr val="FFFFFF"/>
                </a:solidFill>
                <a:uFillTx/>
                <a:latin typeface="Liberation Sans" pitchFamily="18"/>
              </a:rPr>
              <a:t>The problem we are trying to solve</a:t>
            </a:r>
          </a:p>
        </p:txBody>
      </p:sp>
      <p:sp>
        <p:nvSpPr>
          <p:cNvPr id="10" name="CustomShape 6">
            <a:extLst>
              <a:ext uri="{FF2B5EF4-FFF2-40B4-BE49-F238E27FC236}">
                <a16:creationId xmlns:a16="http://schemas.microsoft.com/office/drawing/2014/main" id="{544C2CF7-019D-4791-A807-94CE9A7F37EC}"/>
              </a:ext>
            </a:extLst>
          </p:cNvPr>
          <p:cNvSpPr/>
          <p:nvPr/>
        </p:nvSpPr>
        <p:spPr>
          <a:xfrm>
            <a:off x="5813096" y="1497064"/>
            <a:ext cx="3193203" cy="381963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CA" sz="2000" b="0" i="0" u="sng" strike="noStrike" kern="1200" cap="none" spc="-1" baseline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rial"/>
                <a:ea typeface="DejaVu Sans"/>
              </a:rPr>
              <a:t>Machine-learning problem</a:t>
            </a:r>
            <a:endParaRPr lang="en-CA" sz="2000" b="0" i="0" u="none" strike="noStrike" kern="1200" cap="none" spc="-1" baseline="0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1" name="CustomShape 13">
            <a:extLst>
              <a:ext uri="{FF2B5EF4-FFF2-40B4-BE49-F238E27FC236}">
                <a16:creationId xmlns:a16="http://schemas.microsoft.com/office/drawing/2014/main" id="{57D2C999-FD85-4BCC-BFC0-993707225FCE}"/>
              </a:ext>
            </a:extLst>
          </p:cNvPr>
          <p:cNvSpPr/>
          <p:nvPr/>
        </p:nvSpPr>
        <p:spPr>
          <a:xfrm>
            <a:off x="4605832" y="2051410"/>
            <a:ext cx="5204956" cy="39632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215999" marR="0" lvl="0" indent="-212762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99"/>
              <a:buBlip>
                <a:blip r:embed="rId3"/>
              </a:buBlip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CA" sz="1400" b="0" i="0" u="none" strike="noStrike" kern="1200" cap="none" spc="-1" baseline="0">
                <a:solidFill>
                  <a:srgbClr val="000000"/>
                </a:solidFill>
                <a:uFillTx/>
                <a:latin typeface="Arial"/>
                <a:ea typeface="DejaVu Sans"/>
              </a:rPr>
              <a:t>The predicting capabilities of high-accuracy first-principles methods, such as Density Functional Theory (DFT) is limited by their computational cost. </a:t>
            </a:r>
            <a:endParaRPr lang="en-CA" sz="1400" b="0" i="0" u="none" strike="noStrike" kern="1200" cap="none" spc="-1" baseline="0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2" name="CustomShape 14">
            <a:extLst>
              <a:ext uri="{FF2B5EF4-FFF2-40B4-BE49-F238E27FC236}">
                <a16:creationId xmlns:a16="http://schemas.microsoft.com/office/drawing/2014/main" id="{4F521541-5193-454C-AD5E-DA1F6B4C2B68}"/>
              </a:ext>
            </a:extLst>
          </p:cNvPr>
          <p:cNvSpPr/>
          <p:nvPr/>
        </p:nvSpPr>
        <p:spPr>
          <a:xfrm>
            <a:off x="4605832" y="2959236"/>
            <a:ext cx="5265508" cy="262149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215999" marR="0" lvl="0" indent="-212762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99"/>
              <a:buBlip>
                <a:blip r:embed="rId3"/>
              </a:buBlip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CA" sz="1400" b="0" i="0" u="none" strike="noStrike" kern="1200" cap="none" spc="-1" baseline="0">
                <a:solidFill>
                  <a:srgbClr val="000000"/>
                </a:solidFill>
                <a:uFillTx/>
                <a:latin typeface="Arial"/>
                <a:ea typeface="DejaVu Sans"/>
              </a:rPr>
              <a:t>Machine-Learning interatomic potentials (ML-IAP) are emerging as a promising solution to reduce this cost while preserving accuracy. </a:t>
            </a:r>
            <a:endParaRPr lang="en-CA" sz="1400" b="0" i="0" u="none" strike="noStrike" kern="1200" cap="none" spc="-1" baseline="0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3" name="CustomShape 16">
            <a:extLst>
              <a:ext uri="{FF2B5EF4-FFF2-40B4-BE49-F238E27FC236}">
                <a16:creationId xmlns:a16="http://schemas.microsoft.com/office/drawing/2014/main" id="{416B9AA2-BB7E-462B-B7FB-A64EF6A09BA4}"/>
              </a:ext>
            </a:extLst>
          </p:cNvPr>
          <p:cNvSpPr/>
          <p:nvPr/>
        </p:nvSpPr>
        <p:spPr>
          <a:xfrm>
            <a:off x="4605832" y="3812718"/>
            <a:ext cx="5174982" cy="262149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215999" marR="0" lvl="0" indent="-212762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99"/>
              <a:buBlip>
                <a:blip r:embed="rId3"/>
              </a:buBlip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CA" sz="1400" b="0" i="0" u="none" strike="noStrike" kern="1200" cap="none" spc="-1" baseline="0">
                <a:solidFill>
                  <a:srgbClr val="000000"/>
                </a:solidFill>
                <a:uFillTx/>
                <a:latin typeface="Arial"/>
                <a:ea typeface="DejaVu Sans"/>
              </a:rPr>
              <a:t>However, the use of DFT and ML-IAP remains mostly segregated. </a:t>
            </a:r>
            <a:endParaRPr lang="en-CA" sz="1400" b="0" i="0" u="none" strike="noStrike" kern="1200" cap="none" spc="-1" baseline="0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4" name="CustomShape 17">
            <a:extLst>
              <a:ext uri="{FF2B5EF4-FFF2-40B4-BE49-F238E27FC236}">
                <a16:creationId xmlns:a16="http://schemas.microsoft.com/office/drawing/2014/main" id="{0C9940F0-8308-4483-B0FD-273409936E03}"/>
              </a:ext>
            </a:extLst>
          </p:cNvPr>
          <p:cNvSpPr/>
          <p:nvPr/>
        </p:nvSpPr>
        <p:spPr>
          <a:xfrm>
            <a:off x="4605832" y="4412720"/>
            <a:ext cx="5265508" cy="262149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215999" marR="0" lvl="0" indent="-212762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99"/>
              <a:buBlip>
                <a:blip r:embed="rId3"/>
              </a:buBlip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CA" sz="1400" b="0" i="0" u="none" strike="noStrike" kern="1200" cap="none" spc="-1" baseline="0">
                <a:solidFill>
                  <a:srgbClr val="000000"/>
                </a:solidFill>
                <a:uFillTx/>
                <a:latin typeface="Arial"/>
                <a:ea typeface="DejaVu Sans"/>
              </a:rPr>
              <a:t>We leverage Gaussian process and Bayesian optimization to fuse the predictions of DFT and ML-IAP, and develop a multi-fidelity framework for random alloys. We use it to accurately and efficiently predict materials properties.</a:t>
            </a:r>
            <a:endParaRPr lang="en-CA" sz="1400" b="0" i="0" u="none" strike="noStrike" kern="1200" cap="none" spc="-1" baseline="0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3">
            <a:extLst>
              <a:ext uri="{FF2B5EF4-FFF2-40B4-BE49-F238E27FC236}">
                <a16:creationId xmlns:a16="http://schemas.microsoft.com/office/drawing/2014/main" id="{99AD9BD0-A8DE-4391-900E-093A5B008F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903" y="1894115"/>
            <a:ext cx="3085295" cy="358645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CustomShape 6">
            <a:extLst>
              <a:ext uri="{FF2B5EF4-FFF2-40B4-BE49-F238E27FC236}">
                <a16:creationId xmlns:a16="http://schemas.microsoft.com/office/drawing/2014/main" id="{1224A48B-5C49-4446-B4FA-C8D7394A6BD9}"/>
              </a:ext>
            </a:extLst>
          </p:cNvPr>
          <p:cNvSpPr/>
          <p:nvPr/>
        </p:nvSpPr>
        <p:spPr>
          <a:xfrm>
            <a:off x="160276" y="1303998"/>
            <a:ext cx="4354921" cy="486003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215999" marR="0" lvl="0" indent="-21492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99"/>
              <a:buBlip>
                <a:blip r:embed="rId3"/>
              </a:buBlip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0" i="0" u="none" strike="noStrike" kern="1200" cap="none" spc="-1" baseline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 framework was developed to generate a DB for ternary composition. </a:t>
            </a:r>
            <a:endParaRPr lang="en-US" sz="1400" b="0" i="0" u="none" strike="noStrike" kern="1200" cap="none" spc="-1" baseline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" name="Line 7">
            <a:extLst>
              <a:ext uri="{FF2B5EF4-FFF2-40B4-BE49-F238E27FC236}">
                <a16:creationId xmlns:a16="http://schemas.microsoft.com/office/drawing/2014/main" id="{E142CC7C-7562-46C7-8F27-E1964E3888A0}"/>
              </a:ext>
            </a:extLst>
          </p:cNvPr>
          <p:cNvSpPr/>
          <p:nvPr/>
        </p:nvSpPr>
        <p:spPr>
          <a:xfrm flipH="1">
            <a:off x="5022488" y="1404253"/>
            <a:ext cx="356" cy="4205718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+- 0 0 -180"/>
              <a:gd name="f8" fmla="+- 0 0 -360"/>
              <a:gd name="f9" fmla="abs f3"/>
              <a:gd name="f10" fmla="abs f4"/>
              <a:gd name="f11" fmla="abs f5"/>
              <a:gd name="f12" fmla="val f6"/>
              <a:gd name="f13" fmla="*/ f7 f0 1"/>
              <a:gd name="f14" fmla="*/ f8 f0 1"/>
              <a:gd name="f15" fmla="?: f9 f3 1"/>
              <a:gd name="f16" fmla="?: f10 f4 1"/>
              <a:gd name="f17" fmla="?: f11 f5 1"/>
              <a:gd name="f18" fmla="*/ f13 1 f2"/>
              <a:gd name="f19" fmla="*/ f14 1 f2"/>
              <a:gd name="f20" fmla="*/ f15 1 21600"/>
              <a:gd name="f21" fmla="*/ f16 1 21600"/>
              <a:gd name="f22" fmla="*/ 21600 f15 1"/>
              <a:gd name="f23" fmla="*/ 21600 f16 1"/>
              <a:gd name="f24" fmla="+- f18 0 f1"/>
              <a:gd name="f25" fmla="+- f19 0 f1"/>
              <a:gd name="f26" fmla="min f21 f20"/>
              <a:gd name="f27" fmla="*/ f22 1 f17"/>
              <a:gd name="f28" fmla="*/ f23 1 f17"/>
              <a:gd name="f29" fmla="val f27"/>
              <a:gd name="f30" fmla="val f28"/>
              <a:gd name="f31" fmla="*/ f6 f26 1"/>
              <a:gd name="f32" fmla="*/ f27 f26 1"/>
              <a:gd name="f33" fmla="*/ f28 f26 1"/>
              <a:gd name="f34" fmla="*/ f12 f26 1"/>
              <a:gd name="f35" fmla="*/ f29 f26 1"/>
              <a:gd name="f36" fmla="*/ f30 f26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4">
                <a:pos x="f34" y="f34"/>
              </a:cxn>
              <a:cxn ang="f25">
                <a:pos x="f35" y="f36"/>
              </a:cxn>
            </a:cxnLst>
            <a:rect l="f31" t="f31" r="f32" b="f33"/>
            <a:pathLst>
              <a:path>
                <a:moveTo>
                  <a:pt x="f34" y="f34"/>
                </a:moveTo>
                <a:lnTo>
                  <a:pt x="f35" y="f36"/>
                </a:lnTo>
              </a:path>
            </a:pathLst>
          </a:custGeom>
          <a:noFill/>
          <a:ln w="35999" cap="rnd">
            <a:solidFill>
              <a:srgbClr val="000000"/>
            </a:solidFill>
            <a:custDash>
              <a:ds d="200000" sp="0"/>
            </a:custDash>
            <a:round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5" name="CustomShape 9">
            <a:extLst>
              <a:ext uri="{FF2B5EF4-FFF2-40B4-BE49-F238E27FC236}">
                <a16:creationId xmlns:a16="http://schemas.microsoft.com/office/drawing/2014/main" id="{4E26C5B8-D0F8-4E2C-9937-8DCA74DC9BD5}"/>
              </a:ext>
            </a:extLst>
          </p:cNvPr>
          <p:cNvSpPr/>
          <p:nvPr/>
        </p:nvSpPr>
        <p:spPr>
          <a:xfrm>
            <a:off x="5244084" y="1445629"/>
            <a:ext cx="4570921" cy="28692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215999" marR="0" lvl="0" indent="-21492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99"/>
              <a:buBlip>
                <a:blip r:embed="rId3"/>
              </a:buBlip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0" i="0" u="none" strike="noStrike" kern="1200" cap="none" spc="-1" baseline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Generated SNAP training set: </a:t>
            </a:r>
            <a:endParaRPr lang="en-US" sz="1400" b="0" i="0" u="none" strike="noStrike" kern="1200" cap="none" spc="-1" baseline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CBBA50A5-1178-44BA-A6C1-7A65F16D4649}"/>
              </a:ext>
            </a:extLst>
          </p:cNvPr>
          <p:cNvSpPr txBox="1"/>
          <p:nvPr/>
        </p:nvSpPr>
        <p:spPr>
          <a:xfrm>
            <a:off x="146962" y="253672"/>
            <a:ext cx="7466853" cy="89999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600" b="0" i="0" u="none" strike="noStrike" kern="1200" cap="none" spc="0" baseline="0">
                <a:solidFill>
                  <a:srgbClr val="FFFFFF"/>
                </a:solidFill>
                <a:uFillTx/>
                <a:latin typeface="Liberation Sans" pitchFamily="18"/>
              </a:rPr>
              <a:t>SNAP potential for ternary random alloy</a:t>
            </a:r>
          </a:p>
        </p:txBody>
      </p:sp>
      <p:pic>
        <p:nvPicPr>
          <p:cNvPr id="7" name="Image 13">
            <a:extLst>
              <a:ext uri="{FF2B5EF4-FFF2-40B4-BE49-F238E27FC236}">
                <a16:creationId xmlns:a16="http://schemas.microsoft.com/office/drawing/2014/main" id="{8EBEAE76-D98D-4335-83E5-F517837A90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4084" y="1893347"/>
            <a:ext cx="4721275" cy="2115318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8" name="CustomShape 9">
            <a:extLst>
              <a:ext uri="{FF2B5EF4-FFF2-40B4-BE49-F238E27FC236}">
                <a16:creationId xmlns:a16="http://schemas.microsoft.com/office/drawing/2014/main" id="{02FF40D5-9297-4D8F-A70C-1A57FEBA66CC}"/>
              </a:ext>
            </a:extLst>
          </p:cNvPr>
          <p:cNvSpPr/>
          <p:nvPr/>
        </p:nvSpPr>
        <p:spPr>
          <a:xfrm>
            <a:off x="5244084" y="4243264"/>
            <a:ext cx="4570921" cy="475689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215999" marR="0" lvl="0" indent="-21492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99"/>
              <a:buBlip>
                <a:blip r:embed="rId3"/>
              </a:buBlip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0" i="0" u="none" strike="noStrike" kern="1200" cap="none" spc="-1" baseline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“Large” but unbalanced dataset: a lot of atomic configurations, but mainly at equicomposition.</a:t>
            </a:r>
            <a:endParaRPr lang="en-US" sz="1400" b="0" i="0" u="none" strike="noStrike" kern="1200" cap="none" spc="-1" baseline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" name="CustomShape 9">
            <a:extLst>
              <a:ext uri="{FF2B5EF4-FFF2-40B4-BE49-F238E27FC236}">
                <a16:creationId xmlns:a16="http://schemas.microsoft.com/office/drawing/2014/main" id="{77DA0E2F-4364-4FDC-95C1-542A94FF7531}"/>
              </a:ext>
            </a:extLst>
          </p:cNvPr>
          <p:cNvSpPr/>
          <p:nvPr/>
        </p:nvSpPr>
        <p:spPr>
          <a:xfrm>
            <a:off x="5244084" y="4896401"/>
            <a:ext cx="4570921" cy="475689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215999" marR="0" lvl="0" indent="-21492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99"/>
              <a:buBlip>
                <a:blip r:embed="rId3"/>
              </a:buBlip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0" i="0" u="none" strike="noStrike" kern="1200" cap="none" spc="-1" baseline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We only work on bcc structures.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5">
            <a:extLst>
              <a:ext uri="{FF2B5EF4-FFF2-40B4-BE49-F238E27FC236}">
                <a16:creationId xmlns:a16="http://schemas.microsoft.com/office/drawing/2014/main" id="{56F1D3E3-58A5-4557-9C77-34648C42C2A0}"/>
              </a:ext>
            </a:extLst>
          </p:cNvPr>
          <p:cNvSpPr/>
          <p:nvPr/>
        </p:nvSpPr>
        <p:spPr>
          <a:xfrm>
            <a:off x="5099892" y="5363376"/>
            <a:ext cx="4401363" cy="229322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1190"/>
              </a:spcBef>
              <a:spcAft>
                <a:spcPts val="99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0" i="0" u="none" strike="noStrike" kern="1200" cap="none" spc="-1" baseline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Thompson, A. P., </a:t>
            </a:r>
            <a:r>
              <a:rPr lang="en-US" sz="1000" b="0" i="1" u="none" strike="noStrike" kern="1200" cap="none" spc="-1" baseline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et al</a:t>
            </a:r>
            <a:r>
              <a:rPr lang="en-US" sz="1000" b="0" i="0" u="none" strike="noStrike" kern="1200" cap="none" spc="-1" baseline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.. (2015).  J. Comp. Phys., 285, 316-330.</a:t>
            </a:r>
            <a:endParaRPr lang="en-US" sz="1000" b="0" i="0" u="none" strike="noStrike" kern="1200" cap="none" spc="-1" baseline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" name="Image 3">
            <a:extLst>
              <a:ext uri="{FF2B5EF4-FFF2-40B4-BE49-F238E27FC236}">
                <a16:creationId xmlns:a16="http://schemas.microsoft.com/office/drawing/2014/main" id="{FD5E092F-F51C-442B-AF45-549B907D57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903" y="1894115"/>
            <a:ext cx="3085295" cy="358645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" name="Image 4">
            <a:extLst>
              <a:ext uri="{FF2B5EF4-FFF2-40B4-BE49-F238E27FC236}">
                <a16:creationId xmlns:a16="http://schemas.microsoft.com/office/drawing/2014/main" id="{BAFBE60E-0A76-482B-8296-4148A118E7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1821" y="2024518"/>
            <a:ext cx="3357493" cy="2465386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5" name="CustomShape 6">
            <a:extLst>
              <a:ext uri="{FF2B5EF4-FFF2-40B4-BE49-F238E27FC236}">
                <a16:creationId xmlns:a16="http://schemas.microsoft.com/office/drawing/2014/main" id="{87962799-6B72-49D7-9F4B-FB0346C722FB}"/>
              </a:ext>
            </a:extLst>
          </p:cNvPr>
          <p:cNvSpPr/>
          <p:nvPr/>
        </p:nvSpPr>
        <p:spPr>
          <a:xfrm>
            <a:off x="160276" y="1303998"/>
            <a:ext cx="4354921" cy="486003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215999" marR="0" lvl="0" indent="-21492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99"/>
              <a:buBlip>
                <a:blip r:embed="rId4"/>
              </a:buBlip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0" i="0" u="none" strike="noStrike" kern="1200" cap="none" spc="-1" baseline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 framework was developed to generate a DB for ternary composition. </a:t>
            </a:r>
            <a:endParaRPr lang="en-US" sz="1400" b="0" i="0" u="none" strike="noStrike" kern="1200" cap="none" spc="-1" baseline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" name="Line 7">
            <a:extLst>
              <a:ext uri="{FF2B5EF4-FFF2-40B4-BE49-F238E27FC236}">
                <a16:creationId xmlns:a16="http://schemas.microsoft.com/office/drawing/2014/main" id="{2E42611E-09B2-4838-90CB-5BC393A7132E}"/>
              </a:ext>
            </a:extLst>
          </p:cNvPr>
          <p:cNvSpPr/>
          <p:nvPr/>
        </p:nvSpPr>
        <p:spPr>
          <a:xfrm flipH="1">
            <a:off x="5022488" y="1404253"/>
            <a:ext cx="356" cy="4205718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+- 0 0 -180"/>
              <a:gd name="f8" fmla="+- 0 0 -360"/>
              <a:gd name="f9" fmla="abs f3"/>
              <a:gd name="f10" fmla="abs f4"/>
              <a:gd name="f11" fmla="abs f5"/>
              <a:gd name="f12" fmla="val f6"/>
              <a:gd name="f13" fmla="*/ f7 f0 1"/>
              <a:gd name="f14" fmla="*/ f8 f0 1"/>
              <a:gd name="f15" fmla="?: f9 f3 1"/>
              <a:gd name="f16" fmla="?: f10 f4 1"/>
              <a:gd name="f17" fmla="?: f11 f5 1"/>
              <a:gd name="f18" fmla="*/ f13 1 f2"/>
              <a:gd name="f19" fmla="*/ f14 1 f2"/>
              <a:gd name="f20" fmla="*/ f15 1 21600"/>
              <a:gd name="f21" fmla="*/ f16 1 21600"/>
              <a:gd name="f22" fmla="*/ 21600 f15 1"/>
              <a:gd name="f23" fmla="*/ 21600 f16 1"/>
              <a:gd name="f24" fmla="+- f18 0 f1"/>
              <a:gd name="f25" fmla="+- f19 0 f1"/>
              <a:gd name="f26" fmla="min f21 f20"/>
              <a:gd name="f27" fmla="*/ f22 1 f17"/>
              <a:gd name="f28" fmla="*/ f23 1 f17"/>
              <a:gd name="f29" fmla="val f27"/>
              <a:gd name="f30" fmla="val f28"/>
              <a:gd name="f31" fmla="*/ f6 f26 1"/>
              <a:gd name="f32" fmla="*/ f27 f26 1"/>
              <a:gd name="f33" fmla="*/ f28 f26 1"/>
              <a:gd name="f34" fmla="*/ f12 f26 1"/>
              <a:gd name="f35" fmla="*/ f29 f26 1"/>
              <a:gd name="f36" fmla="*/ f30 f26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4">
                <a:pos x="f34" y="f34"/>
              </a:cxn>
              <a:cxn ang="f25">
                <a:pos x="f35" y="f36"/>
              </a:cxn>
            </a:cxnLst>
            <a:rect l="f31" t="f31" r="f32" b="f33"/>
            <a:pathLst>
              <a:path>
                <a:moveTo>
                  <a:pt x="f34" y="f34"/>
                </a:moveTo>
                <a:lnTo>
                  <a:pt x="f35" y="f36"/>
                </a:lnTo>
              </a:path>
            </a:pathLst>
          </a:custGeom>
          <a:noFill/>
          <a:ln w="35999" cap="rnd">
            <a:solidFill>
              <a:srgbClr val="000000"/>
            </a:solidFill>
            <a:custDash>
              <a:ds d="200000" sp="0"/>
            </a:custDash>
            <a:round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7" name="CustomShape 8">
            <a:extLst>
              <a:ext uri="{FF2B5EF4-FFF2-40B4-BE49-F238E27FC236}">
                <a16:creationId xmlns:a16="http://schemas.microsoft.com/office/drawing/2014/main" id="{6B797D28-99E4-46EF-93C1-FD7E9CC8EE1C}"/>
              </a:ext>
            </a:extLst>
          </p:cNvPr>
          <p:cNvSpPr/>
          <p:nvPr/>
        </p:nvSpPr>
        <p:spPr>
          <a:xfrm>
            <a:off x="5022854" y="4634581"/>
            <a:ext cx="4986561" cy="329302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215999" marR="0" lvl="0" indent="-21492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99"/>
              <a:buBlip>
                <a:blip r:embed="rId4"/>
              </a:buBlip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0" i="0" u="none" strike="noStrike" kern="1200" cap="none" spc="-1" baseline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 SNAP IAP for AlNbTi was trained on the generated training set. </a:t>
            </a:r>
            <a:endParaRPr lang="en-US" sz="1400" b="0" i="0" u="none" strike="noStrike" kern="1200" cap="none" spc="-1" baseline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CustomShape 9">
            <a:extLst>
              <a:ext uri="{FF2B5EF4-FFF2-40B4-BE49-F238E27FC236}">
                <a16:creationId xmlns:a16="http://schemas.microsoft.com/office/drawing/2014/main" id="{8D1EFCF9-EC69-4C5F-B775-717BF52B294F}"/>
              </a:ext>
            </a:extLst>
          </p:cNvPr>
          <p:cNvSpPr/>
          <p:nvPr/>
        </p:nvSpPr>
        <p:spPr>
          <a:xfrm>
            <a:off x="5244084" y="1445629"/>
            <a:ext cx="4570921" cy="28692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215999" marR="0" lvl="0" indent="-21492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99"/>
              <a:buBlip>
                <a:blip r:embed="rId4"/>
              </a:buBlip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0" i="0" u="none" strike="noStrike" kern="1200" cap="none" spc="-1" baseline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SNAP - Dakota machinery: </a:t>
            </a:r>
            <a:endParaRPr lang="en-US" sz="1400" b="0" i="0" u="none" strike="noStrike" kern="1200" cap="none" spc="-1" baseline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" name="Titre 1">
            <a:extLst>
              <a:ext uri="{FF2B5EF4-FFF2-40B4-BE49-F238E27FC236}">
                <a16:creationId xmlns:a16="http://schemas.microsoft.com/office/drawing/2014/main" id="{B58D52B0-855D-4A21-8D1D-72448D622EB8}"/>
              </a:ext>
            </a:extLst>
          </p:cNvPr>
          <p:cNvSpPr txBox="1"/>
          <p:nvPr/>
        </p:nvSpPr>
        <p:spPr>
          <a:xfrm>
            <a:off x="146962" y="253672"/>
            <a:ext cx="7466853" cy="89999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600" b="0" i="0" u="none" strike="noStrike" kern="1200" cap="none" spc="0" baseline="0">
                <a:solidFill>
                  <a:srgbClr val="FFFFFF"/>
                </a:solidFill>
                <a:uFillTx/>
                <a:latin typeface="Liberation Sans" pitchFamily="18"/>
              </a:rPr>
              <a:t>SNAP potential for ternary random alloy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s://aip.scitation.org/na101/home/literatum/publisher/aip/journals/content/jcp/2020/jcp.2020.153.issue-7/5.0015672/20200819/images/large/5.0015672.figures.online.f1.jpeg">
            <a:extLst>
              <a:ext uri="{FF2B5EF4-FFF2-40B4-BE49-F238E27FC236}">
                <a16:creationId xmlns:a16="http://schemas.microsoft.com/office/drawing/2014/main" id="{E9BD9F4F-2DB4-47BF-BAC1-8403F1813C4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323115" y="1521653"/>
            <a:ext cx="4586063" cy="397677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itre 1">
            <a:extLst>
              <a:ext uri="{FF2B5EF4-FFF2-40B4-BE49-F238E27FC236}">
                <a16:creationId xmlns:a16="http://schemas.microsoft.com/office/drawing/2014/main" id="{A9090838-397C-4562-AC47-D6F90E541074}"/>
              </a:ext>
            </a:extLst>
          </p:cNvPr>
          <p:cNvSpPr txBox="1"/>
          <p:nvPr/>
        </p:nvSpPr>
        <p:spPr>
          <a:xfrm>
            <a:off x="146962" y="253672"/>
            <a:ext cx="7609115" cy="89999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600" b="0" i="0" u="none" strike="noStrike" kern="1200" cap="none" spc="0" baseline="0">
                <a:solidFill>
                  <a:srgbClr val="FFFFFF"/>
                </a:solidFill>
                <a:uFillTx/>
                <a:latin typeface="Liberation Sans" pitchFamily="18"/>
              </a:rPr>
              <a:t>Focus on one property: the bulk modulus</a:t>
            </a:r>
          </a:p>
        </p:txBody>
      </p:sp>
      <p:sp>
        <p:nvSpPr>
          <p:cNvPr id="4" name="CustomShape 5">
            <a:extLst>
              <a:ext uri="{FF2B5EF4-FFF2-40B4-BE49-F238E27FC236}">
                <a16:creationId xmlns:a16="http://schemas.microsoft.com/office/drawing/2014/main" id="{A2156CFF-4977-4981-979A-B47FEE70F9A3}"/>
              </a:ext>
            </a:extLst>
          </p:cNvPr>
          <p:cNvSpPr/>
          <p:nvPr/>
        </p:nvSpPr>
        <p:spPr>
          <a:xfrm>
            <a:off x="111858" y="2041462"/>
            <a:ext cx="4496763" cy="32976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215999" marR="0" lvl="0" indent="-212762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99"/>
              <a:buBlip>
                <a:blip r:embed="rId3"/>
              </a:buBlip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CA" sz="1400" b="0" i="0" u="none" strike="noStrike" kern="1200" cap="none" spc="-1" baseline="0">
                <a:solidFill>
                  <a:srgbClr val="000000"/>
                </a:solidFill>
                <a:uFillTx/>
                <a:latin typeface="Arial"/>
                <a:ea typeface="DejaVu Sans"/>
              </a:rPr>
              <a:t>We leveraged two atomistic approaches:</a:t>
            </a:r>
            <a:endParaRPr lang="en-CA" sz="1400" b="0" i="0" u="none" strike="noStrike" kern="1200" cap="none" spc="-1" baseline="0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" name="CustomShape 6">
            <a:extLst>
              <a:ext uri="{FF2B5EF4-FFF2-40B4-BE49-F238E27FC236}">
                <a16:creationId xmlns:a16="http://schemas.microsoft.com/office/drawing/2014/main" id="{3A29F78D-0C97-46B2-8D82-07AA6F7F8D70}"/>
              </a:ext>
            </a:extLst>
          </p:cNvPr>
          <p:cNvSpPr/>
          <p:nvPr/>
        </p:nvSpPr>
        <p:spPr>
          <a:xfrm>
            <a:off x="111858" y="1489210"/>
            <a:ext cx="5082308" cy="32976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215999" marR="0" lvl="0" indent="-212762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99"/>
              <a:buBlip>
                <a:blip r:embed="rId3"/>
              </a:buBlip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CA" sz="1400" b="0" i="0" u="none" strike="noStrike" kern="1200" cap="none" spc="-1" baseline="0" dirty="0">
                <a:solidFill>
                  <a:srgbClr val="000000"/>
                </a:solidFill>
                <a:uFillTx/>
                <a:latin typeface="Arial"/>
                <a:ea typeface="DejaVu Sans"/>
              </a:rPr>
              <a:t>The data consists of </a:t>
            </a:r>
            <a:r>
              <a:rPr lang="en-CA" sz="1400" b="1" i="0" u="none" strike="noStrike" kern="1200" cap="none" spc="-1" baseline="0" dirty="0">
                <a:solidFill>
                  <a:srgbClr val="000000"/>
                </a:solidFill>
                <a:uFillTx/>
                <a:latin typeface="Arial"/>
                <a:ea typeface="DejaVu Sans"/>
              </a:rPr>
              <a:t>High-</a:t>
            </a:r>
            <a:r>
              <a:rPr lang="en-CA" sz="1400" b="0" i="0" u="none" strike="noStrike" kern="1200" cap="none" spc="-1" baseline="0" dirty="0">
                <a:solidFill>
                  <a:srgbClr val="000000"/>
                </a:solidFill>
                <a:uFillTx/>
                <a:latin typeface="Arial"/>
                <a:ea typeface="DejaVu Sans"/>
              </a:rPr>
              <a:t> and </a:t>
            </a:r>
            <a:r>
              <a:rPr lang="en-CA" sz="1400" b="1" i="0" u="none" strike="noStrike" kern="1200" cap="none" spc="-1" baseline="0" dirty="0">
                <a:solidFill>
                  <a:srgbClr val="000000"/>
                </a:solidFill>
                <a:uFillTx/>
                <a:latin typeface="Arial"/>
                <a:ea typeface="DejaVu Sans"/>
              </a:rPr>
              <a:t>Low-fidelity bulk modulus </a:t>
            </a:r>
            <a:r>
              <a:rPr lang="en-CA" sz="1400" b="0" i="0" u="none" strike="noStrike" kern="1200" cap="none" spc="-1" baseline="0" dirty="0">
                <a:solidFill>
                  <a:srgbClr val="000000"/>
                </a:solidFill>
                <a:uFillTx/>
                <a:latin typeface="Arial"/>
                <a:ea typeface="DejaVu Sans"/>
              </a:rPr>
              <a:t>calculations </a:t>
            </a:r>
            <a:r>
              <a:rPr lang="en-CA" sz="1400" b="0" i="0" u="none" strike="noStrike" kern="1200" cap="none" spc="-1" baseline="0" dirty="0" err="1">
                <a:solidFill>
                  <a:srgbClr val="000000"/>
                </a:solidFill>
                <a:uFillTx/>
                <a:latin typeface="Arial"/>
                <a:ea typeface="DejaVu Sans"/>
              </a:rPr>
              <a:t>accros</a:t>
            </a:r>
            <a:r>
              <a:rPr lang="en-CA" sz="1400" b="0" i="0" u="none" strike="noStrike" kern="1200" cap="none" spc="-1" baseline="0" dirty="0">
                <a:solidFill>
                  <a:srgbClr val="000000"/>
                </a:solidFill>
                <a:uFillTx/>
                <a:latin typeface="Arial"/>
                <a:ea typeface="DejaVu Sans"/>
              </a:rPr>
              <a:t> the </a:t>
            </a:r>
            <a:r>
              <a:rPr lang="en-CA" sz="1400" b="0" i="0" u="none" strike="noStrike" kern="1200" cap="none" spc="-1" baseline="0" dirty="0" err="1">
                <a:solidFill>
                  <a:srgbClr val="000000"/>
                </a:solidFill>
                <a:uFillTx/>
                <a:latin typeface="Arial"/>
                <a:ea typeface="DejaVu Sans"/>
              </a:rPr>
              <a:t>AlNbTi</a:t>
            </a:r>
            <a:r>
              <a:rPr lang="en-CA" sz="1400" b="0" i="0" u="none" strike="noStrike" kern="1200" cap="none" spc="-1" baseline="0" dirty="0">
                <a:solidFill>
                  <a:srgbClr val="000000"/>
                </a:solidFill>
                <a:uFillTx/>
                <a:latin typeface="Arial"/>
                <a:ea typeface="DejaVu Sans"/>
              </a:rPr>
              <a:t> composition space.</a:t>
            </a:r>
            <a:endParaRPr lang="en-CA" sz="1400" b="0" i="0" u="none" strike="noStrike" kern="1200" cap="none" spc="-1" baseline="0" dirty="0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" name="CustomShape 9">
            <a:extLst>
              <a:ext uri="{FF2B5EF4-FFF2-40B4-BE49-F238E27FC236}">
                <a16:creationId xmlns:a16="http://schemas.microsoft.com/office/drawing/2014/main" id="{93D241E4-BB78-4945-BC9B-FED133E32981}"/>
              </a:ext>
            </a:extLst>
          </p:cNvPr>
          <p:cNvSpPr/>
          <p:nvPr/>
        </p:nvSpPr>
        <p:spPr>
          <a:xfrm>
            <a:off x="1129896" y="2401580"/>
            <a:ext cx="3023280" cy="1403283"/>
          </a:xfrm>
          <a:prstGeom prst="rect">
            <a:avLst/>
          </a:prstGeom>
          <a:noFill/>
          <a:ln w="35999" cap="flat">
            <a:solidFill>
              <a:srgbClr val="BA131A"/>
            </a:solidFill>
            <a:prstDash val="solid"/>
            <a:round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7" name="CustomShape 10">
            <a:extLst>
              <a:ext uri="{FF2B5EF4-FFF2-40B4-BE49-F238E27FC236}">
                <a16:creationId xmlns:a16="http://schemas.microsoft.com/office/drawing/2014/main" id="{8F1DA0FB-8DE2-4F0B-AD3E-9C843D2B633A}"/>
              </a:ext>
            </a:extLst>
          </p:cNvPr>
          <p:cNvSpPr/>
          <p:nvPr/>
        </p:nvSpPr>
        <p:spPr>
          <a:xfrm>
            <a:off x="1129896" y="3993660"/>
            <a:ext cx="3023280" cy="1403283"/>
          </a:xfrm>
          <a:prstGeom prst="rect">
            <a:avLst/>
          </a:prstGeom>
          <a:noFill/>
          <a:ln w="35999" cap="flat">
            <a:solidFill>
              <a:srgbClr val="BA131A"/>
            </a:solidFill>
            <a:prstDash val="solid"/>
            <a:round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8" name="CustomShape 11">
            <a:extLst>
              <a:ext uri="{FF2B5EF4-FFF2-40B4-BE49-F238E27FC236}">
                <a16:creationId xmlns:a16="http://schemas.microsoft.com/office/drawing/2014/main" id="{59B78D64-5308-4491-9620-D10AA8D6D59F}"/>
              </a:ext>
            </a:extLst>
          </p:cNvPr>
          <p:cNvSpPr/>
          <p:nvPr/>
        </p:nvSpPr>
        <p:spPr>
          <a:xfrm>
            <a:off x="1129896" y="2408063"/>
            <a:ext cx="3023280" cy="339836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CA" sz="1400" b="1" i="0" u="sng" strike="noStrike" kern="1200" cap="none" spc="-1" baseline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rial"/>
                <a:ea typeface="DejaVu Sans"/>
              </a:rPr>
              <a:t>Ab initio calculations</a:t>
            </a:r>
            <a:endParaRPr lang="en-CA" sz="1400" b="0" i="0" u="none" strike="noStrike" kern="1200" cap="none" spc="-1" baseline="0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9" name="CustomShape 12">
            <a:extLst>
              <a:ext uri="{FF2B5EF4-FFF2-40B4-BE49-F238E27FC236}">
                <a16:creationId xmlns:a16="http://schemas.microsoft.com/office/drawing/2014/main" id="{E2E3C0F3-3283-4C72-A377-6B96F3403657}"/>
              </a:ext>
            </a:extLst>
          </p:cNvPr>
          <p:cNvSpPr/>
          <p:nvPr/>
        </p:nvSpPr>
        <p:spPr>
          <a:xfrm>
            <a:off x="1129896" y="3993660"/>
            <a:ext cx="3023280" cy="339836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CA" sz="1400" b="1" i="0" u="sng" strike="noStrike" kern="1200" cap="none" spc="-1" baseline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rial"/>
                <a:ea typeface="DejaVu Sans"/>
              </a:rPr>
              <a:t>Classical potential calculations</a:t>
            </a:r>
            <a:endParaRPr lang="en-CA" sz="1400" b="0" i="0" u="none" strike="noStrike" kern="1200" cap="none" spc="-1" baseline="0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0" name="CustomShape 13">
            <a:extLst>
              <a:ext uri="{FF2B5EF4-FFF2-40B4-BE49-F238E27FC236}">
                <a16:creationId xmlns:a16="http://schemas.microsoft.com/office/drawing/2014/main" id="{67C1E6CB-6748-4DC9-9C7C-DA97A248EB7B}"/>
              </a:ext>
            </a:extLst>
          </p:cNvPr>
          <p:cNvSpPr/>
          <p:nvPr/>
        </p:nvSpPr>
        <p:spPr>
          <a:xfrm>
            <a:off x="1132420" y="2712622"/>
            <a:ext cx="2984757" cy="32976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215999" marR="0" lvl="0" indent="-212762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Blip>
                <a:blip r:embed="rId3"/>
              </a:buBlip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CA" sz="1200" b="0" i="0" u="none" strike="noStrike" kern="1200" cap="none" spc="-1" baseline="0">
                <a:solidFill>
                  <a:srgbClr val="000000"/>
                </a:solidFill>
                <a:uFillTx/>
                <a:latin typeface="Arial"/>
                <a:ea typeface="DejaVu Sans"/>
              </a:rPr>
              <a:t>We used density-functional theory as implemented in Quantum Espresso.</a:t>
            </a:r>
            <a:endParaRPr lang="en-CA" sz="1200" b="0" i="0" u="none" strike="noStrike" kern="1200" cap="none" spc="-1" baseline="0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1" name="CustomShape 14">
            <a:extLst>
              <a:ext uri="{FF2B5EF4-FFF2-40B4-BE49-F238E27FC236}">
                <a16:creationId xmlns:a16="http://schemas.microsoft.com/office/drawing/2014/main" id="{613C289A-8ECB-42C2-9021-0F526DC13464}"/>
              </a:ext>
            </a:extLst>
          </p:cNvPr>
          <p:cNvSpPr/>
          <p:nvPr/>
        </p:nvSpPr>
        <p:spPr>
          <a:xfrm>
            <a:off x="1129896" y="3524061"/>
            <a:ext cx="2120758" cy="32976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215999" marR="0" lvl="0" indent="-212762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Blip>
                <a:blip r:embed="rId3"/>
              </a:buBlip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CA" sz="1200" b="1" i="0" u="none" strike="noStrike" kern="1200" cap="none" spc="-1" baseline="0">
                <a:solidFill>
                  <a:srgbClr val="000000"/>
                </a:solidFill>
                <a:uFillTx/>
                <a:latin typeface="Arial"/>
                <a:ea typeface="DejaVu Sans"/>
              </a:rPr>
              <a:t>High-Fidelity (HF) Data</a:t>
            </a:r>
            <a:endParaRPr lang="en-CA" sz="1200" b="0" i="0" u="none" strike="noStrike" kern="1200" cap="none" spc="-1" baseline="0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2" name="CustomShape 15">
            <a:extLst>
              <a:ext uri="{FF2B5EF4-FFF2-40B4-BE49-F238E27FC236}">
                <a16:creationId xmlns:a16="http://schemas.microsoft.com/office/drawing/2014/main" id="{CF8C119C-C37A-4323-AC18-D9E70A6EB93E}"/>
              </a:ext>
            </a:extLst>
          </p:cNvPr>
          <p:cNvSpPr/>
          <p:nvPr/>
        </p:nvSpPr>
        <p:spPr>
          <a:xfrm>
            <a:off x="1132420" y="4304693"/>
            <a:ext cx="3020756" cy="450716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215999" marR="0" lvl="0" indent="-212762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Blip>
                <a:blip r:embed="rId3"/>
              </a:buBlip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CA" sz="1200" b="0" i="0" u="none" strike="noStrike" kern="1200" cap="none" spc="-1" baseline="0">
                <a:solidFill>
                  <a:srgbClr val="000000"/>
                </a:solidFill>
                <a:uFillTx/>
                <a:latin typeface="Arial"/>
                <a:ea typeface="DejaVu Sans"/>
              </a:rPr>
              <a:t>We used LAMMPS and a Machine Learning SNAP interatomic potential.</a:t>
            </a:r>
            <a:endParaRPr lang="en-CA" sz="1200" b="0" i="0" u="none" strike="noStrike" kern="1200" cap="none" spc="-1" baseline="0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3" name="CustomShape 16">
            <a:extLst>
              <a:ext uri="{FF2B5EF4-FFF2-40B4-BE49-F238E27FC236}">
                <a16:creationId xmlns:a16="http://schemas.microsoft.com/office/drawing/2014/main" id="{D0BDC089-A625-4AE4-86A7-D5E29869BF50}"/>
              </a:ext>
            </a:extLst>
          </p:cNvPr>
          <p:cNvSpPr/>
          <p:nvPr/>
        </p:nvSpPr>
        <p:spPr>
          <a:xfrm>
            <a:off x="1129896" y="5103174"/>
            <a:ext cx="2120758" cy="32976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215999" marR="0" lvl="0" indent="-212762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Blip>
                <a:blip r:embed="rId3"/>
              </a:buBlip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CA" sz="1200" b="1" i="0" u="none" strike="noStrike" kern="1200" cap="none" spc="-1" baseline="0">
                <a:solidFill>
                  <a:srgbClr val="000000"/>
                </a:solidFill>
                <a:uFillTx/>
                <a:latin typeface="Arial"/>
                <a:ea typeface="DejaVu Sans"/>
              </a:rPr>
              <a:t>Low-Fidelity (LF) Data</a:t>
            </a:r>
            <a:endParaRPr lang="en-CA" sz="1200" b="0" i="0" u="none" strike="noStrike" kern="1200" cap="none" spc="-1" baseline="0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4" name="CustomShape 17">
            <a:extLst>
              <a:ext uri="{FF2B5EF4-FFF2-40B4-BE49-F238E27FC236}">
                <a16:creationId xmlns:a16="http://schemas.microsoft.com/office/drawing/2014/main" id="{18991F24-1B39-4E90-8112-A7F994EBFEE8}"/>
              </a:ext>
            </a:extLst>
          </p:cNvPr>
          <p:cNvSpPr/>
          <p:nvPr/>
        </p:nvSpPr>
        <p:spPr>
          <a:xfrm>
            <a:off x="1132420" y="3113303"/>
            <a:ext cx="2984757" cy="32976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215999" marR="0" lvl="0" indent="-212762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Blip>
                <a:blip r:embed="rId3"/>
              </a:buBlip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CA" sz="1200" b="0" i="0" u="none" strike="noStrike" kern="1200" cap="none" spc="-1" baseline="0">
                <a:solidFill>
                  <a:srgbClr val="000000"/>
                </a:solidFill>
                <a:uFillTx/>
                <a:latin typeface="Arial"/>
                <a:ea typeface="DejaVu Sans"/>
              </a:rPr>
              <a:t>Slow calculations, but accurate for materials design.</a:t>
            </a:r>
            <a:endParaRPr lang="en-CA" sz="1200" b="0" i="0" u="none" strike="noStrike" kern="1200" cap="none" spc="-1" baseline="0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5" name="CustomShape 18">
            <a:extLst>
              <a:ext uri="{FF2B5EF4-FFF2-40B4-BE49-F238E27FC236}">
                <a16:creationId xmlns:a16="http://schemas.microsoft.com/office/drawing/2014/main" id="{B93A2E02-5BB4-4F2E-AD24-9585A72DC990}"/>
              </a:ext>
            </a:extLst>
          </p:cNvPr>
          <p:cNvSpPr/>
          <p:nvPr/>
        </p:nvSpPr>
        <p:spPr>
          <a:xfrm>
            <a:off x="1132420" y="4720132"/>
            <a:ext cx="3020756" cy="32976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215999" marR="0" lvl="0" indent="-212762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Blip>
                <a:blip r:embed="rId3"/>
              </a:buBlip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CA" sz="1200" b="0" i="0" u="none" strike="noStrike" kern="1200" cap="none" spc="-1" baseline="0">
                <a:solidFill>
                  <a:srgbClr val="000000"/>
                </a:solidFill>
                <a:uFillTx/>
                <a:latin typeface="Arial"/>
                <a:ea typeface="DejaVu Sans"/>
              </a:rPr>
              <a:t>Orders of magnitude faster than HF, but less accurate for materials design.</a:t>
            </a:r>
            <a:endParaRPr lang="en-CA" sz="1200" b="0" i="0" u="none" strike="noStrike" kern="1200" cap="none" spc="-1" baseline="0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E9626A00-A23C-4748-BEAB-9FC04E9649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3955" y="3180511"/>
            <a:ext cx="2722680" cy="185796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487C3E11-1CDD-4970-9F97-86E727264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2308" y="3144511"/>
            <a:ext cx="2752920" cy="1878835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CustomShape 4">
            <a:extLst>
              <a:ext uri="{FF2B5EF4-FFF2-40B4-BE49-F238E27FC236}">
                <a16:creationId xmlns:a16="http://schemas.microsoft.com/office/drawing/2014/main" id="{721E8097-B544-4227-AE0E-E125EC100F85}"/>
              </a:ext>
            </a:extLst>
          </p:cNvPr>
          <p:cNvSpPr/>
          <p:nvPr/>
        </p:nvSpPr>
        <p:spPr>
          <a:xfrm>
            <a:off x="209086" y="1462957"/>
            <a:ext cx="9522744" cy="483836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215999" marR="0" lvl="0" indent="-212762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99"/>
              <a:buBlip>
                <a:blip r:embed="rId4"/>
              </a:buBlip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CA" sz="1400" b="0" i="0" u="none" strike="noStrike" kern="1200" cap="none" spc="-1" baseline="0" dirty="0">
                <a:solidFill>
                  <a:srgbClr val="000000"/>
                </a:solidFill>
                <a:uFillTx/>
                <a:latin typeface="Arial"/>
                <a:ea typeface="DejaVu Sans"/>
              </a:rPr>
              <a:t>For each composition across the </a:t>
            </a:r>
            <a:r>
              <a:rPr lang="en-CA" sz="1400" b="0" i="0" u="none" strike="noStrike" kern="1200" cap="none" spc="-1" baseline="0" dirty="0" err="1">
                <a:solidFill>
                  <a:srgbClr val="000000"/>
                </a:solidFill>
                <a:uFillTx/>
                <a:latin typeface="Arial"/>
                <a:ea typeface="DejaVu Sans"/>
              </a:rPr>
              <a:t>AlNbTi</a:t>
            </a:r>
            <a:r>
              <a:rPr lang="en-CA" sz="1400" b="0" i="0" u="none" strike="noStrike" kern="1200" cap="none" spc="-1" baseline="0" dirty="0">
                <a:solidFill>
                  <a:srgbClr val="000000"/>
                </a:solidFill>
                <a:uFillTx/>
                <a:latin typeface="Arial"/>
                <a:ea typeface="DejaVu Sans"/>
              </a:rPr>
              <a:t> diagram, Equation of State (EOS) calculations are performed. Their fitting (Birch-Murnaghan polynomials) allows to extract the bulk modulus:</a:t>
            </a:r>
            <a:endParaRPr lang="en-CA" sz="1400" b="0" i="0" u="none" strike="noStrike" kern="1200" cap="none" spc="-1" baseline="0" dirty="0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" name="CustomShape 7">
            <a:extLst>
              <a:ext uri="{FF2B5EF4-FFF2-40B4-BE49-F238E27FC236}">
                <a16:creationId xmlns:a16="http://schemas.microsoft.com/office/drawing/2014/main" id="{3A83D23F-1C79-4D76-B332-7D766D77F11B}"/>
              </a:ext>
            </a:extLst>
          </p:cNvPr>
          <p:cNvSpPr/>
          <p:nvPr/>
        </p:nvSpPr>
        <p:spPr>
          <a:xfrm>
            <a:off x="5226253" y="2840675"/>
            <a:ext cx="3605040" cy="339836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CA" sz="1400" b="0" i="0" u="sng" strike="noStrike" kern="1200" cap="none" spc="-1" baseline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rial"/>
                <a:ea typeface="DejaVu Sans"/>
              </a:rPr>
              <a:t>LF bulk modulus predictions</a:t>
            </a:r>
            <a:endParaRPr lang="en-CA" sz="1400" b="0" i="0" u="none" strike="noStrike" kern="1200" cap="none" spc="-1" baseline="0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" name="CustomShape 8">
            <a:extLst>
              <a:ext uri="{FF2B5EF4-FFF2-40B4-BE49-F238E27FC236}">
                <a16:creationId xmlns:a16="http://schemas.microsoft.com/office/drawing/2014/main" id="{1C7E0642-9783-424D-845E-B22DBEE9EBF0}"/>
              </a:ext>
            </a:extLst>
          </p:cNvPr>
          <p:cNvSpPr/>
          <p:nvPr/>
        </p:nvSpPr>
        <p:spPr>
          <a:xfrm>
            <a:off x="1412775" y="2860471"/>
            <a:ext cx="3605040" cy="339836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CA" sz="1400" b="0" i="0" u="sng" strike="noStrike" kern="1200" cap="none" spc="-1" baseline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rial"/>
                <a:ea typeface="DejaVu Sans"/>
              </a:rPr>
              <a:t>HF bulk modulus predictions</a:t>
            </a:r>
            <a:endParaRPr lang="en-CA" sz="1400" b="0" i="0" u="none" strike="noStrike" kern="1200" cap="none" spc="-1" baseline="0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" name="CustomShape 19">
            <a:extLst>
              <a:ext uri="{FF2B5EF4-FFF2-40B4-BE49-F238E27FC236}">
                <a16:creationId xmlns:a16="http://schemas.microsoft.com/office/drawing/2014/main" id="{17A37BF4-7CA4-4763-A4A2-595B2BA27BC0}"/>
              </a:ext>
            </a:extLst>
          </p:cNvPr>
          <p:cNvSpPr/>
          <p:nvPr/>
        </p:nvSpPr>
        <p:spPr>
          <a:xfrm>
            <a:off x="209086" y="5151418"/>
            <a:ext cx="8530556" cy="371703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215999" marR="0" lvl="0" indent="-212762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99"/>
              <a:buBlip>
                <a:blip r:embed="rId5"/>
              </a:buBlip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CA" sz="1400" b="0" i="0" u="none" strike="noStrike" kern="1200" cap="none" spc="-1" baseline="0">
                <a:solidFill>
                  <a:srgbClr val="000000"/>
                </a:solidFill>
                <a:uFillTx/>
                <a:latin typeface="Arial"/>
                <a:ea typeface="DejaVu Sans"/>
              </a:rPr>
              <a:t>This HF and LF data is used as a training and testing set for the Gaussian process model.</a:t>
            </a:r>
            <a:endParaRPr lang="en-CA" sz="1400" b="0" i="0" u="none" strike="noStrike" kern="1200" cap="none" spc="-1" baseline="0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90D65D3F-1F8B-40B5-8E0B-A9EB3B70F1CF}"/>
              </a:ext>
            </a:extLst>
          </p:cNvPr>
          <p:cNvSpPr txBox="1"/>
          <p:nvPr/>
        </p:nvSpPr>
        <p:spPr>
          <a:xfrm>
            <a:off x="146962" y="253672"/>
            <a:ext cx="7609115" cy="89999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0" compatLnSpc="1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600" b="0" i="0" u="none" strike="noStrike" kern="1200" cap="none" spc="0" baseline="0">
                <a:solidFill>
                  <a:srgbClr val="FFFFFF"/>
                </a:solidFill>
                <a:uFillTx/>
                <a:latin typeface="Liberation Sans" pitchFamily="18"/>
              </a:rPr>
              <a:t>Focus on one property: the bulk modulus</a:t>
            </a:r>
          </a:p>
        </p:txBody>
      </p:sp>
      <p:pic>
        <p:nvPicPr>
          <p:cNvPr id="9" name="Image 21">
            <a:extLst>
              <a:ext uri="{FF2B5EF4-FFF2-40B4-BE49-F238E27FC236}">
                <a16:creationId xmlns:a16="http://schemas.microsoft.com/office/drawing/2014/main" id="{F9416FB0-1449-477F-8C90-A73DF64FD7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18800" y="2091397"/>
            <a:ext cx="6886437" cy="656127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ADD1958-1233-48E0-8C06-211AEB6F3CD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Gaussian process - Introduction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EA51677-E36E-4F93-8A0E-2E4C0F1B68B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>
            <a:normAutofit fontScale="92500" lnSpcReduction="20000"/>
          </a:bodyPr>
          <a:lstStyle/>
          <a:p>
            <a:pPr marL="215999" marR="0" lvl="0" indent="-212762" algn="l" defTabSz="9144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99"/>
              <a:buBlip>
                <a:blip r:embed="rId3"/>
              </a:buBlip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CA" sz="1400" b="0" i="0" u="none" strike="noStrike" kern="1200" cap="none" spc="-1" baseline="0" dirty="0">
                <a:solidFill>
                  <a:srgbClr val="000000"/>
                </a:solidFill>
                <a:uFillTx/>
                <a:latin typeface="Arial"/>
                <a:ea typeface="DejaVu Sans"/>
              </a:rPr>
              <a:t>A powerful and flexible framework</a:t>
            </a:r>
          </a:p>
          <a:p>
            <a:pPr marL="215999" marR="0" lvl="0" indent="-212762" algn="l" defTabSz="9144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99"/>
              <a:buBlip>
                <a:blip r:embed="rId3"/>
              </a:buBlip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CA" sz="1400" b="0" i="0" u="none" strike="noStrike" kern="1200" cap="none" spc="-1" baseline="0" dirty="0">
                <a:solidFill>
                  <a:srgbClr val="000000"/>
                </a:solidFill>
                <a:uFillTx/>
                <a:latin typeface="Arial"/>
                <a:ea typeface="DejaVu Sans"/>
              </a:rPr>
              <a:t>And versatile, but in what sense?</a:t>
            </a:r>
          </a:p>
          <a:p>
            <a:pPr marL="673199" lvl="1" indent="-212762">
              <a:lnSpc>
                <a:spcPct val="150000"/>
              </a:lnSpc>
              <a:buSzPts val="1399"/>
              <a:buBlip>
                <a:blip r:embed="rId3"/>
              </a:buBlip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CA" sz="1400" b="0" i="0" u="none" strike="noStrike" kern="1200" cap="none" spc="-1" baseline="0" dirty="0">
                <a:solidFill>
                  <a:srgbClr val="000000"/>
                </a:solidFill>
                <a:uFillTx/>
                <a:latin typeface="Arial"/>
                <a:ea typeface="DejaVu Sans"/>
              </a:rPr>
              <a:t>Multi-objective</a:t>
            </a:r>
          </a:p>
          <a:p>
            <a:pPr marL="673199" lvl="1" indent="-212762">
              <a:lnSpc>
                <a:spcPct val="150000"/>
              </a:lnSpc>
              <a:buSzPts val="1399"/>
              <a:buBlip>
                <a:blip r:embed="rId3"/>
              </a:buBlip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CA" sz="1400" b="0" i="0" u="none" strike="noStrike" kern="1200" cap="none" spc="-1" baseline="0" dirty="0">
                <a:solidFill>
                  <a:srgbClr val="000000"/>
                </a:solidFill>
                <a:uFillTx/>
                <a:latin typeface="Arial"/>
                <a:ea typeface="DejaVu Sans"/>
              </a:rPr>
              <a:t>Multi-task</a:t>
            </a:r>
          </a:p>
          <a:p>
            <a:pPr marL="673199" lvl="1" indent="-212762">
              <a:lnSpc>
                <a:spcPct val="150000"/>
              </a:lnSpc>
              <a:buSzPts val="1399"/>
              <a:buBlip>
                <a:blip r:embed="rId3"/>
              </a:buBlip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CA" sz="1400" b="0" i="0" u="none" strike="noStrike" kern="1200" cap="none" spc="-1" baseline="0" dirty="0">
                <a:solidFill>
                  <a:srgbClr val="000000"/>
                </a:solidFill>
                <a:uFillTx/>
                <a:latin typeface="Arial"/>
                <a:ea typeface="DejaVu Sans"/>
              </a:rPr>
              <a:t>Multi-fidelity</a:t>
            </a:r>
          </a:p>
          <a:p>
            <a:pPr marL="673199" lvl="1" indent="-212762">
              <a:lnSpc>
                <a:spcPct val="150000"/>
              </a:lnSpc>
              <a:buSzPts val="1399"/>
              <a:buBlip>
                <a:blip r:embed="rId3"/>
              </a:buBlip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CA" sz="1400" b="0" i="0" u="none" strike="noStrike" kern="1200" cap="none" spc="-1" baseline="0" dirty="0">
                <a:solidFill>
                  <a:srgbClr val="000000"/>
                </a:solidFill>
                <a:uFillTx/>
                <a:latin typeface="Arial"/>
                <a:ea typeface="DejaVu Sans"/>
              </a:rPr>
              <a:t>Mixed-integer</a:t>
            </a:r>
          </a:p>
          <a:p>
            <a:pPr marL="673199" lvl="1" indent="-212762">
              <a:lnSpc>
                <a:spcPct val="150000"/>
              </a:lnSpc>
              <a:buSzPts val="1399"/>
              <a:buBlip>
                <a:blip r:embed="rId3"/>
              </a:buBlip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CA" sz="1400" b="0" i="0" u="none" strike="noStrike" kern="1200" cap="none" spc="-1" baseline="0" dirty="0">
                <a:solidFill>
                  <a:srgbClr val="000000"/>
                </a:solidFill>
                <a:uFillTx/>
                <a:latin typeface="Arial"/>
                <a:ea typeface="DejaVu Sans"/>
              </a:rPr>
              <a:t>Scalable for Big Data</a:t>
            </a:r>
          </a:p>
          <a:p>
            <a:pPr marL="673199" lvl="1" indent="-212762">
              <a:lnSpc>
                <a:spcPct val="150000"/>
              </a:lnSpc>
              <a:buSzPts val="1399"/>
              <a:buBlip>
                <a:blip r:embed="rId3"/>
              </a:buBlip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CA" sz="1400" b="0" i="0" u="none" strike="noStrike" kern="1200" cap="none" spc="-1" baseline="0" dirty="0">
                <a:solidFill>
                  <a:srgbClr val="000000"/>
                </a:solidFill>
                <a:uFillTx/>
                <a:latin typeface="Arial"/>
                <a:ea typeface="DejaVu Sans"/>
              </a:rPr>
              <a:t>High-dimensional</a:t>
            </a:r>
          </a:p>
          <a:p>
            <a:pPr marL="673199" lvl="1" indent="-212762">
              <a:lnSpc>
                <a:spcPct val="150000"/>
              </a:lnSpc>
              <a:buSzPts val="1399"/>
              <a:buBlip>
                <a:blip r:embed="rId3"/>
              </a:buBlip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CA" sz="1400" b="0" i="0" u="none" strike="noStrike" kern="1200" cap="none" spc="-1" baseline="0" dirty="0">
                <a:solidFill>
                  <a:srgbClr val="000000"/>
                </a:solidFill>
                <a:uFillTx/>
                <a:latin typeface="Arial"/>
                <a:ea typeface="DejaVu Sans"/>
              </a:rPr>
              <a:t>Asynchronous parallel</a:t>
            </a:r>
          </a:p>
          <a:p>
            <a:pPr marL="673199" lvl="1" indent="-212762">
              <a:lnSpc>
                <a:spcPct val="150000"/>
              </a:lnSpc>
              <a:buSzPts val="1399"/>
              <a:buBlip>
                <a:blip r:embed="rId3"/>
              </a:buBlip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CA" sz="1400" b="0" i="0" u="none" strike="noStrike" kern="1200" cap="none" spc="-1" baseline="0" dirty="0">
                <a:solidFill>
                  <a:srgbClr val="000000"/>
                </a:solidFill>
                <a:uFillTx/>
                <a:latin typeface="Arial"/>
                <a:ea typeface="DejaVu Sans"/>
              </a:rPr>
              <a:t>And more</a:t>
            </a:r>
          </a:p>
          <a:p>
            <a:pPr marL="215999" marR="0" lvl="0" indent="-212762" algn="l" defTabSz="9144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99"/>
              <a:buBlip>
                <a:blip r:embed="rId3"/>
              </a:buBlip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CA" sz="1400" b="0" i="0" u="none" strike="noStrike" kern="1200" cap="none" spc="-1" baseline="0" dirty="0">
                <a:solidFill>
                  <a:srgbClr val="000000"/>
                </a:solidFill>
                <a:uFillTx/>
                <a:latin typeface="Arial"/>
                <a:ea typeface="DejaVu Sans"/>
              </a:rPr>
              <a:t>An animation of Bayesian optimization</a:t>
            </a:r>
          </a:p>
          <a:p>
            <a:pPr lvl="0">
              <a:lnSpc>
                <a:spcPct val="150000"/>
              </a:lnSpc>
              <a:buSzPct val="45000"/>
              <a:buFont typeface="StarSymbol"/>
              <a:buChar char="●"/>
            </a:pPr>
            <a:endParaRPr lang="en-US" sz="1600" dirty="0"/>
          </a:p>
        </p:txBody>
      </p:sp>
      <p:pic>
        <p:nvPicPr>
          <p:cNvPr id="4" name="">
            <a:extLst>
              <a:ext uri="{FF2B5EF4-FFF2-40B4-BE49-F238E27FC236}">
                <a16:creationId xmlns:a16="http://schemas.microsoft.com/office/drawing/2014/main" id="{E1A0257B-B6A9-4157-9D2B-586A545F0157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3467758" y="1331444"/>
            <a:ext cx="6541352" cy="3598695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5" name="CustomShape 4">
            <a:extLst>
              <a:ext uri="{FF2B5EF4-FFF2-40B4-BE49-F238E27FC236}">
                <a16:creationId xmlns:a16="http://schemas.microsoft.com/office/drawing/2014/main" id="{8E5831A1-8E56-4A63-A246-1F5C4AA57443}"/>
              </a:ext>
            </a:extLst>
          </p:cNvPr>
          <p:cNvSpPr/>
          <p:nvPr/>
        </p:nvSpPr>
        <p:spPr>
          <a:xfrm>
            <a:off x="209086" y="1462957"/>
            <a:ext cx="9522744" cy="483836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215999" marR="0" lvl="0" indent="-212762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99"/>
              <a:buBlip>
                <a:blip r:embed="rId3"/>
              </a:buBlip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CA" sz="1400" b="0" i="0" u="none" strike="noStrike" kern="1200" cap="none" spc="-1" baseline="0" dirty="0">
              <a:solidFill>
                <a:srgbClr val="000000"/>
              </a:solidFill>
              <a:uFillTx/>
              <a:latin typeface="Arial"/>
              <a:ea typeface="DejaVu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1F4BA00-C694-4D01-83BD-C4B5F196B81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Gaussian process - Introduction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5913D07-9C7D-4418-A2D7-26C29C48A26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39998" y="1439997"/>
            <a:ext cx="7278122" cy="3420002"/>
          </a:xfrm>
        </p:spPr>
        <p:txBody>
          <a:bodyPr>
            <a:noAutofit/>
          </a:bodyPr>
          <a:lstStyle/>
          <a:p>
            <a:pPr marL="130138" indent="-212762" algn="l" hangingPunct="1">
              <a:lnSpc>
                <a:spcPct val="80000"/>
              </a:lnSpc>
              <a:spcAft>
                <a:spcPts val="0"/>
              </a:spcAft>
              <a:buSzPts val="1399"/>
              <a:buBlip>
                <a:blip r:embed="rId3"/>
              </a:buBlip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000" spc="-1" dirty="0">
              <a:latin typeface="Arial"/>
            </a:endParaRPr>
          </a:p>
          <a:p>
            <a:pPr marL="130138" indent="-212762" algn="l" hangingPunct="1">
              <a:lnSpc>
                <a:spcPct val="80000"/>
              </a:lnSpc>
              <a:spcAft>
                <a:spcPts val="0"/>
              </a:spcAft>
              <a:buSzPts val="1399"/>
              <a:buBlip>
                <a:blip r:embed="rId3"/>
              </a:buBlip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spc="-1" dirty="0">
                <a:latin typeface="Arial"/>
              </a:rPr>
              <a:t>Let                                      denote the set of observations </a:t>
            </a:r>
          </a:p>
          <a:p>
            <a:pPr marL="130138" indent="-212762" algn="l" hangingPunct="1">
              <a:lnSpc>
                <a:spcPct val="80000"/>
              </a:lnSpc>
              <a:spcAft>
                <a:spcPts val="0"/>
              </a:spcAft>
              <a:buSzPts val="1399"/>
              <a:buBlip>
                <a:blip r:embed="rId3"/>
              </a:buBlip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000" spc="-1" dirty="0">
              <a:latin typeface="Arial"/>
            </a:endParaRPr>
          </a:p>
          <a:p>
            <a:pPr marL="130138" indent="-212762" algn="l" hangingPunct="1">
              <a:lnSpc>
                <a:spcPct val="80000"/>
              </a:lnSpc>
              <a:spcAft>
                <a:spcPts val="0"/>
              </a:spcAft>
              <a:buSzPts val="1399"/>
              <a:buBlip>
                <a:blip r:embed="rId3"/>
              </a:buBlip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spc="-1" dirty="0">
                <a:latin typeface="Arial"/>
              </a:rPr>
              <a:t>        denote an arbitrary test points</a:t>
            </a:r>
            <a:endParaRPr lang="en-CA" sz="2000" spc="-1" dirty="0">
              <a:latin typeface="Arial"/>
            </a:endParaRPr>
          </a:p>
          <a:p>
            <a:pPr lvl="0" algn="l" hangingPunct="1">
              <a:lnSpc>
                <a:spcPct val="80000"/>
              </a:lnSpc>
              <a:spcAft>
                <a:spcPts val="0"/>
              </a:spcAft>
              <a:buSzPts val="1399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000" spc="-1" dirty="0">
              <a:latin typeface="Arial"/>
            </a:endParaRPr>
          </a:p>
          <a:p>
            <a:pPr marL="130138" lvl="0" indent="-212762" algn="l" hangingPunct="1">
              <a:lnSpc>
                <a:spcPct val="80000"/>
              </a:lnSpc>
              <a:spcAft>
                <a:spcPts val="0"/>
              </a:spcAft>
              <a:buSzPts val="1399"/>
              <a:buBlip>
                <a:blip r:embed="rId3"/>
              </a:buBlip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000" spc="-1" dirty="0">
              <a:latin typeface="Arial"/>
            </a:endParaRPr>
          </a:p>
          <a:p>
            <a:pPr marL="130138" indent="-212762" algn="l" hangingPunct="1">
              <a:lnSpc>
                <a:spcPct val="80000"/>
              </a:lnSpc>
              <a:spcAft>
                <a:spcPts val="0"/>
              </a:spcAft>
              <a:buSzPts val="1399"/>
              <a:buBlip>
                <a:blip r:embed="rId3"/>
              </a:buBlip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spc="-1" dirty="0">
                <a:latin typeface="Arial"/>
              </a:rPr>
              <a:t>Prediction is a Gaussian distribution</a:t>
            </a:r>
          </a:p>
          <a:p>
            <a:pPr marL="130138" lvl="0" indent="-212762" algn="l" hangingPunct="1">
              <a:lnSpc>
                <a:spcPct val="80000"/>
              </a:lnSpc>
              <a:spcAft>
                <a:spcPts val="0"/>
              </a:spcAft>
              <a:buSzPts val="1399"/>
              <a:buBlip>
                <a:blip r:embed="rId3"/>
              </a:buBlip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000" spc="-1" dirty="0">
              <a:latin typeface="Arial"/>
            </a:endParaRPr>
          </a:p>
          <a:p>
            <a:pPr marL="130138" lvl="0" indent="-212762" algn="l" hangingPunct="1">
              <a:lnSpc>
                <a:spcPct val="80000"/>
              </a:lnSpc>
              <a:spcAft>
                <a:spcPts val="0"/>
              </a:spcAft>
              <a:buSzPts val="1399"/>
              <a:buBlip>
                <a:blip r:embed="rId3"/>
              </a:buBlip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000" spc="-1" dirty="0">
              <a:latin typeface="Arial"/>
            </a:endParaRPr>
          </a:p>
          <a:p>
            <a:pPr lvl="0" algn="l" hangingPunct="1">
              <a:lnSpc>
                <a:spcPct val="80000"/>
              </a:lnSpc>
              <a:spcAft>
                <a:spcPts val="0"/>
              </a:spcAft>
              <a:buSzPts val="1399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000" spc="-1" dirty="0">
              <a:latin typeface="Arial"/>
            </a:endParaRPr>
          </a:p>
          <a:p>
            <a:pPr marL="130138" lvl="0" indent="-212762" algn="l" hangingPunct="1">
              <a:lnSpc>
                <a:spcPct val="80000"/>
              </a:lnSpc>
              <a:spcAft>
                <a:spcPts val="0"/>
              </a:spcAft>
              <a:buSzPts val="1399"/>
              <a:buBlip>
                <a:blip r:embed="rId3"/>
              </a:buBlip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000" spc="-1" dirty="0">
              <a:latin typeface="Arial"/>
            </a:endParaRPr>
          </a:p>
          <a:p>
            <a:pPr marL="130138" lvl="0" indent="-212762" algn="l" hangingPunct="1">
              <a:lnSpc>
                <a:spcPct val="80000"/>
              </a:lnSpc>
              <a:spcAft>
                <a:spcPts val="0"/>
              </a:spcAft>
              <a:buSzPts val="1399"/>
              <a:buBlip>
                <a:blip r:embed="rId3"/>
              </a:buBlip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000" spc="-1" dirty="0">
              <a:latin typeface="Arial"/>
            </a:endParaRPr>
          </a:p>
          <a:p>
            <a:pPr marL="130138" lvl="0" indent="-212762" algn="l" hangingPunct="1">
              <a:lnSpc>
                <a:spcPct val="80000"/>
              </a:lnSpc>
              <a:spcAft>
                <a:spcPts val="0"/>
              </a:spcAft>
              <a:buSzPts val="1399"/>
              <a:buBlip>
                <a:blip r:embed="rId3"/>
              </a:buBlip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000" spc="-1" dirty="0">
              <a:latin typeface="Arial"/>
            </a:endParaRPr>
          </a:p>
          <a:p>
            <a:pPr marL="130138" lvl="0" indent="-212762" algn="l" hangingPunct="1">
              <a:lnSpc>
                <a:spcPct val="80000"/>
              </a:lnSpc>
              <a:spcAft>
                <a:spcPts val="0"/>
              </a:spcAft>
              <a:buSzPts val="1399"/>
              <a:buBlip>
                <a:blip r:embed="rId3"/>
              </a:buBlip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spc="-1" dirty="0">
                <a:latin typeface="Arial"/>
              </a:rPr>
              <a:t>                is a vector of covariance terms.</a:t>
            </a:r>
          </a:p>
        </p:txBody>
      </p:sp>
      <p:pic>
        <p:nvPicPr>
          <p:cNvPr id="4" name="">
            <a:extLst>
              <a:ext uri="{FF2B5EF4-FFF2-40B4-BE49-F238E27FC236}">
                <a16:creationId xmlns:a16="http://schemas.microsoft.com/office/drawing/2014/main" id="{17E06713-FEAF-423C-9CDB-DD79C69CA2D9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1411800" y="1561149"/>
            <a:ext cx="2142722" cy="44747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" name="">
            <a:extLst>
              <a:ext uri="{FF2B5EF4-FFF2-40B4-BE49-F238E27FC236}">
                <a16:creationId xmlns:a16="http://schemas.microsoft.com/office/drawing/2014/main" id="{7DAC1F9E-3EA9-4A91-8CA4-FCE0C3959085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910122" y="2125797"/>
            <a:ext cx="171001" cy="23759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" name="">
            <a:extLst>
              <a:ext uri="{FF2B5EF4-FFF2-40B4-BE49-F238E27FC236}">
                <a16:creationId xmlns:a16="http://schemas.microsoft.com/office/drawing/2014/main" id="{03C23376-649E-43E7-9595-80BEC8A35D57}"/>
              </a:ext>
            </a:extLst>
          </p:cNvPr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464612" y="3307157"/>
            <a:ext cx="5733717" cy="45684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" name="">
            <a:extLst>
              <a:ext uri="{FF2B5EF4-FFF2-40B4-BE49-F238E27FC236}">
                <a16:creationId xmlns:a16="http://schemas.microsoft.com/office/drawing/2014/main" id="{A1557BF2-6367-451B-AABE-BFF6973DD113}"/>
              </a:ext>
            </a:extLst>
          </p:cNvPr>
          <p:cNvPicPr>
            <a:picLocks noChangeAspect="1"/>
          </p:cNvPicPr>
          <p:nvPr/>
        </p:nvPicPr>
        <p:blipFill>
          <a:blip r:embed="rId7">
            <a:lum/>
            <a:alphaModFix/>
          </a:blip>
          <a:srcRect/>
          <a:stretch>
            <a:fillRect/>
          </a:stretch>
        </p:blipFill>
        <p:spPr>
          <a:xfrm>
            <a:off x="387419" y="3868552"/>
            <a:ext cx="5438522" cy="49500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" name="">
            <a:extLst>
              <a:ext uri="{FF2B5EF4-FFF2-40B4-BE49-F238E27FC236}">
                <a16:creationId xmlns:a16="http://schemas.microsoft.com/office/drawing/2014/main" id="{46D3F4AA-1408-492D-A0DD-7EE7127854B4}"/>
              </a:ext>
            </a:extLst>
          </p:cNvPr>
          <p:cNvPicPr>
            <a:picLocks noChangeAspect="1"/>
          </p:cNvPicPr>
          <p:nvPr/>
        </p:nvPicPr>
        <p:blipFill>
          <a:blip r:embed="rId8">
            <a:lum/>
            <a:alphaModFix/>
          </a:blip>
          <a:srcRect/>
          <a:stretch>
            <a:fillRect/>
          </a:stretch>
        </p:blipFill>
        <p:spPr>
          <a:xfrm>
            <a:off x="965142" y="4503357"/>
            <a:ext cx="685443" cy="44747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C8FCC27-1BC8-4C2A-B6E2-1BBF0E12D59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71261" y="1911287"/>
            <a:ext cx="2702011" cy="2592070"/>
          </a:xfrm>
          <a:prstGeom prst="rect">
            <a:avLst/>
          </a:prstGeom>
        </p:spPr>
      </p:pic>
      <p:sp>
        <p:nvSpPr>
          <p:cNvPr id="11" name="ZoneTexte 6">
            <a:extLst>
              <a:ext uri="{FF2B5EF4-FFF2-40B4-BE49-F238E27FC236}">
                <a16:creationId xmlns:a16="http://schemas.microsoft.com/office/drawing/2014/main" id="{835B7D88-F9DA-4CFC-8497-9F6F41EBAC41}"/>
              </a:ext>
            </a:extLst>
          </p:cNvPr>
          <p:cNvSpPr txBox="1"/>
          <p:nvPr/>
        </p:nvSpPr>
        <p:spPr>
          <a:xfrm>
            <a:off x="6258748" y="4486240"/>
            <a:ext cx="3487232" cy="62153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0004" tIns="44997" rIns="90004" bIns="44997" anchor="t" anchorCtr="0" compatLnSpc="0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900" b="0" i="0" u="none" strike="noStrike" kern="1200" cap="none" spc="0" baseline="0" dirty="0">
                <a:solidFill>
                  <a:srgbClr val="FF0000"/>
                </a:solidFill>
                <a:uFillTx/>
                <a:latin typeface="Liberation Sans" pitchFamily="18"/>
                <a:ea typeface="DejaVu Sans" pitchFamily="2"/>
                <a:cs typeface="DejaVu Sans" pitchFamily="2"/>
              </a:rPr>
              <a:t>A conditional of a Gaussian is Gaussian.</a:t>
            </a:r>
          </a:p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900" b="0" i="0" u="none" strike="noStrike" kern="1200" cap="none" spc="0" baseline="0" dirty="0">
                <a:solidFill>
                  <a:srgbClr val="000000"/>
                </a:solidFill>
                <a:uFillTx/>
                <a:latin typeface="Liberation Sans" pitchFamily="18"/>
                <a:ea typeface="DejaVu Sans" pitchFamily="2"/>
                <a:cs typeface="DejaVu Sans" pitchFamily="2"/>
              </a:rPr>
              <a:t>Photo courtesy of Nei</a:t>
            </a:r>
            <a:r>
              <a:rPr lang="en-US" sz="900" dirty="0">
                <a:solidFill>
                  <a:srgbClr val="000000"/>
                </a:solidFill>
                <a:latin typeface="Liberation Sans" pitchFamily="18"/>
                <a:ea typeface="DejaVu Sans" pitchFamily="2"/>
                <a:cs typeface="DejaVu Sans" pitchFamily="2"/>
              </a:rPr>
              <a:t>l Lawrence. </a:t>
            </a:r>
            <a:r>
              <a:rPr lang="en-US" sz="900" dirty="0">
                <a:solidFill>
                  <a:srgbClr val="000000"/>
                </a:solidFill>
                <a:latin typeface="Liberation Sans" pitchFamily="18"/>
                <a:ea typeface="DejaVu Sans" pitchFamily="2"/>
                <a:cs typeface="DejaVu Sans" pitchFamily="2"/>
                <a:hlinkClick r:id="rId10"/>
              </a:rPr>
              <a:t>http://inverseprobability.com/talks/notes/gaussian-processes.html</a:t>
            </a:r>
            <a:r>
              <a:rPr lang="en-US" sz="900" dirty="0">
                <a:solidFill>
                  <a:srgbClr val="000000"/>
                </a:solidFill>
                <a:latin typeface="Liberation Sans" pitchFamily="18"/>
                <a:ea typeface="DejaVu Sans" pitchFamily="2"/>
                <a:cs typeface="DejaVu Sans" pitchFamily="2"/>
              </a:rPr>
              <a:t> </a:t>
            </a:r>
            <a:r>
              <a:rPr lang="en-US" sz="900" b="0" i="0" u="none" strike="noStrike" kern="1200" cap="none" spc="0" baseline="0" dirty="0">
                <a:solidFill>
                  <a:srgbClr val="000000"/>
                </a:solidFill>
                <a:uFillTx/>
                <a:latin typeface="Liberation Sans" pitchFamily="18"/>
                <a:ea typeface="DejaVu Sans" pitchFamily="2"/>
                <a:cs typeface="DejaVu Sans" pitchFamily="2"/>
              </a:rPr>
              <a:t> </a:t>
            </a:r>
          </a:p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900" b="0" i="0" u="none" strike="noStrike" kern="1200" cap="none" spc="0" baseline="0" dirty="0">
              <a:solidFill>
                <a:srgbClr val="000000"/>
              </a:solidFill>
              <a:uFillTx/>
              <a:latin typeface="Liberation Sans" pitchFamily="18"/>
              <a:ea typeface="DejaVu Sans" pitchFamily="2"/>
              <a:cs typeface="DejaVu Sans" pitchFamily="2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7A9001A-F822-4642-8F8E-2AF5F238D9D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825941" y="5019835"/>
            <a:ext cx="4078923" cy="61132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BrightBlu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BrightBlue_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2931</TotalTime>
  <Words>1833</Words>
  <Application>Microsoft Office PowerPoint</Application>
  <PresentationFormat>Widescreen</PresentationFormat>
  <Paragraphs>222</Paragraphs>
  <Slides>23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Arial</vt:lpstr>
      <vt:lpstr>Calibri</vt:lpstr>
      <vt:lpstr>Liberation Sans</vt:lpstr>
      <vt:lpstr>StarSymbol</vt:lpstr>
      <vt:lpstr>BrightBlue</vt:lpstr>
      <vt:lpstr>BrightBlue_</vt:lpstr>
      <vt:lpstr>Anh Tran (SNL); Julien Tranchida (CEA Cadarache)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Gaussian process - Introduction</vt:lpstr>
      <vt:lpstr>Gaussian process - Introduction</vt:lpstr>
      <vt:lpstr>Gaussian process - Introduction</vt:lpstr>
      <vt:lpstr>Gaussian process - Introduction</vt:lpstr>
      <vt:lpstr>Gaussian process - Introduction</vt:lpstr>
      <vt:lpstr>Gaussian process - Introduction</vt:lpstr>
      <vt:lpstr>Gaussian process - Multi-fidelity</vt:lpstr>
      <vt:lpstr>A multi-scale perspective</vt:lpstr>
      <vt:lpstr>Multi-fidelity for multi-scale</vt:lpstr>
      <vt:lpstr>Bayesian Optimization Parallelism</vt:lpstr>
      <vt:lpstr>Bayesian Optimization Parallelism</vt:lpstr>
      <vt:lpstr>Bayesian Optimization Parallelism</vt:lpstr>
      <vt:lpstr>The code, the data, and the tutorials</vt:lpstr>
      <vt:lpstr>The code, the data, and the tutorials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Bright Blue</dc:title>
  <dc:creator>Anh Tran;Julien Tranchida</dc:creator>
  <cp:lastModifiedBy>Sun, Jing</cp:lastModifiedBy>
  <cp:revision>91</cp:revision>
  <dcterms:created xsi:type="dcterms:W3CDTF">2021-11-09T16:55:37Z</dcterms:created>
  <dcterms:modified xsi:type="dcterms:W3CDTF">2021-11-19T04:43:40Z</dcterms:modified>
</cp:coreProperties>
</file>